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747" r:id="rId1"/>
    <p:sldMasterId id="2147483999" r:id="rId2"/>
  </p:sldMasterIdLst>
  <p:notesMasterIdLst>
    <p:notesMasterId r:id="rId34"/>
  </p:notesMasterIdLst>
  <p:handoutMasterIdLst>
    <p:handoutMasterId r:id="rId35"/>
  </p:handoutMasterIdLst>
  <p:sldIdLst>
    <p:sldId id="345" r:id="rId3"/>
    <p:sldId id="562" r:id="rId4"/>
    <p:sldId id="575" r:id="rId5"/>
    <p:sldId id="579" r:id="rId6"/>
    <p:sldId id="577" r:id="rId7"/>
    <p:sldId id="601" r:id="rId8"/>
    <p:sldId id="605" r:id="rId9"/>
    <p:sldId id="606" r:id="rId10"/>
    <p:sldId id="602" r:id="rId11"/>
    <p:sldId id="565" r:id="rId12"/>
    <p:sldId id="567" r:id="rId13"/>
    <p:sldId id="581" r:id="rId14"/>
    <p:sldId id="582" r:id="rId15"/>
    <p:sldId id="583" r:id="rId16"/>
    <p:sldId id="585" r:id="rId17"/>
    <p:sldId id="586" r:id="rId18"/>
    <p:sldId id="570" r:id="rId19"/>
    <p:sldId id="587" r:id="rId20"/>
    <p:sldId id="571" r:id="rId21"/>
    <p:sldId id="588" r:id="rId22"/>
    <p:sldId id="589" r:id="rId23"/>
    <p:sldId id="603" r:id="rId24"/>
    <p:sldId id="592" r:id="rId25"/>
    <p:sldId id="593" r:id="rId26"/>
    <p:sldId id="594" r:id="rId27"/>
    <p:sldId id="573" r:id="rId28"/>
    <p:sldId id="597" r:id="rId29"/>
    <p:sldId id="598" r:id="rId30"/>
    <p:sldId id="604" r:id="rId31"/>
    <p:sldId id="599" r:id="rId32"/>
    <p:sldId id="600" r:id="rId33"/>
  </p:sldIdLst>
  <p:sldSz cx="9144000" cy="6858000" type="screen4x3"/>
  <p:notesSz cx="6858000" cy="9144000"/>
  <p:embeddedFontLst>
    <p:embeddedFont>
      <p:font typeface="굴림" panose="020B0600000101010101" pitchFamily="34" charset="-127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</p:embeddedFontLst>
  <p:custDataLst>
    <p:tags r:id="rId42"/>
  </p:custDataLst>
  <p:defaultTextStyle>
    <a:defPPr>
      <a:defRPr lang="ko-KR"/>
    </a:defPPr>
    <a:lvl1pPr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C8DAAE-B213-4D4F-BB65-E1921559E4A2}">
          <p14:sldIdLst>
            <p14:sldId id="345"/>
            <p14:sldId id="562"/>
            <p14:sldId id="575"/>
            <p14:sldId id="579"/>
            <p14:sldId id="577"/>
            <p14:sldId id="601"/>
            <p14:sldId id="605"/>
            <p14:sldId id="606"/>
            <p14:sldId id="602"/>
            <p14:sldId id="565"/>
            <p14:sldId id="567"/>
            <p14:sldId id="581"/>
            <p14:sldId id="582"/>
            <p14:sldId id="583"/>
            <p14:sldId id="585"/>
            <p14:sldId id="586"/>
            <p14:sldId id="570"/>
            <p14:sldId id="587"/>
            <p14:sldId id="571"/>
            <p14:sldId id="588"/>
            <p14:sldId id="589"/>
            <p14:sldId id="603"/>
            <p14:sldId id="592"/>
            <p14:sldId id="593"/>
            <p14:sldId id="594"/>
            <p14:sldId id="573"/>
            <p14:sldId id="597"/>
            <p14:sldId id="598"/>
            <p14:sldId id="604"/>
            <p14:sldId id="599"/>
            <p14:sldId id="6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sen Zhang" initials="BZ" lastIdx="1" clrIdx="0">
    <p:extLst>
      <p:ext uri="{19B8F6BF-5375-455C-9EA6-DF929625EA0E}">
        <p15:presenceInfo xmlns:p15="http://schemas.microsoft.com/office/powerpoint/2012/main" userId="S::zhangbao@uw.edu::ce8148c1-7686-44fc-bd5a-3942283ae3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FFFF"/>
    <a:srgbClr val="FF0027"/>
    <a:srgbClr val="0000FF"/>
    <a:srgbClr val="DA8200"/>
    <a:srgbClr val="F29000"/>
    <a:srgbClr val="FF9900"/>
    <a:srgbClr val="B82E7D"/>
    <a:srgbClr val="14146D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9" autoAdjust="0"/>
    <p:restoredTop sz="91680" autoAdjust="0"/>
  </p:normalViewPr>
  <p:slideViewPr>
    <p:cSldViewPr snapToObjects="1">
      <p:cViewPr varScale="1">
        <p:scale>
          <a:sx n="98" d="100"/>
          <a:sy n="98" d="100"/>
        </p:scale>
        <p:origin x="72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43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4" d="100"/>
          <a:sy n="74" d="100"/>
        </p:scale>
        <p:origin x="-1980" y="-102"/>
      </p:cViewPr>
      <p:guideLst>
        <p:guide orient="horz" pos="288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6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3T21:16:13.465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spcBef>
                <a:spcPct val="0"/>
              </a:spcBef>
              <a:defRPr kumimoji="1" sz="1200">
                <a:latin typeface="굴림" pitchFamily="50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9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spcBef>
                <a:spcPct val="0"/>
              </a:spcBef>
              <a:defRPr kumimoji="1" sz="1200">
                <a:latin typeface="굴림" pitchFamily="50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9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1">
              <a:spcBef>
                <a:spcPct val="0"/>
              </a:spcBef>
              <a:defRPr kumimoji="1" sz="1200">
                <a:latin typeface="굴림" pitchFamily="50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spcBef>
                <a:spcPct val="0"/>
              </a:spcBef>
              <a:defRPr kumimoji="1" sz="1200">
                <a:latin typeface="굴림" pitchFamily="50" charset="-127"/>
                <a:cs typeface="Arial" charset="0"/>
              </a:defRPr>
            </a:lvl1pPr>
          </a:lstStyle>
          <a:p>
            <a:pPr>
              <a:defRPr/>
            </a:pPr>
            <a:fld id="{32E55527-A17A-4862-BF68-A1549FAE466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01032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latinLnBrk="1">
              <a:spcBef>
                <a:spcPct val="0"/>
              </a:spcBef>
              <a:defRPr kumimoji="1" sz="1200">
                <a:latin typeface="굴림" pitchFamily="50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latinLnBrk="1">
              <a:spcBef>
                <a:spcPct val="0"/>
              </a:spcBef>
              <a:defRPr kumimoji="1" sz="1200">
                <a:latin typeface="굴림" pitchFamily="50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latinLnBrk="1">
              <a:spcBef>
                <a:spcPct val="0"/>
              </a:spcBef>
              <a:defRPr kumimoji="1" sz="1200">
                <a:latin typeface="굴림" pitchFamily="50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 latinLnBrk="1">
              <a:spcBef>
                <a:spcPct val="0"/>
              </a:spcBef>
              <a:defRPr kumimoji="1" sz="1200">
                <a:latin typeface="굴림" pitchFamily="50" charset="-127"/>
                <a:cs typeface="Arial" charset="0"/>
              </a:defRPr>
            </a:lvl1pPr>
          </a:lstStyle>
          <a:p>
            <a:pPr>
              <a:defRPr/>
            </a:pPr>
            <a:fld id="{BD256EB8-7189-43AD-B1BA-0A5577117ED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53949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56EB8-7189-43AD-B1BA-0A5577117EDA}" type="slidenum">
              <a:rPr lang="en-US" altLang="ko-KR" smtClean="0"/>
              <a:pPr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4555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56EB8-7189-43AD-B1BA-0A5577117EDA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6077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56EB8-7189-43AD-B1BA-0A5577117EDA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8351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62500" y="6629400"/>
            <a:ext cx="438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7" rIns="91434" bIns="45717" anchor="b"/>
          <a:lstStyle/>
          <a:p>
            <a:pPr algn="r">
              <a:spcBef>
                <a:spcPct val="0"/>
              </a:spcBef>
              <a:defRPr/>
            </a:pPr>
            <a:endParaRPr lang="en-US" sz="1200" b="1">
              <a:solidFill>
                <a:schemeClr val="accent2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5029201"/>
            <a:ext cx="184718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4" tIns="45717" rIns="91434" bIns="45717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196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09600"/>
            <a:ext cx="77724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</a:p>
        </p:txBody>
      </p:sp>
      <p:sp>
        <p:nvSpPr>
          <p:cNvPr id="1196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514600"/>
            <a:ext cx="5257800" cy="2209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800000"/>
                </a:solidFill>
              </a:defRPr>
            </a:lvl1pPr>
          </a:lstStyle>
          <a:p>
            <a:r>
              <a:rPr lang="en-US" altLang="ko-KR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15832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72EB1-2455-4D04-B92B-DD9445C367B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42052250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207645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07695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DA404-E1B8-440C-954E-3FF292FBC4E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51474617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6509-AD6F-4BAB-83BA-FBC90E9EC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0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934282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EE59B-F791-4112-A3CE-7BE092385479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478859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359799-ED6D-4EA4-951C-A61D37340827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721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A4132-1CA2-4271-A2A3-5F57B38845F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471410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E76DF-CC55-4769-8A68-A09CD579E292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6144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89DE5-2AAD-4A72-B122-036C98313A6B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3522254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93FF4E-F3F9-41F7-850E-1E7EFE4F2E14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77049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82089660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B099E-D7DD-4478-B4CF-4BE2FA3124F4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945684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72EB1-2455-4D04-B92B-DD9445C367B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436078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DA404-E1B8-440C-954E-3FF292FBC4E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57766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EE59B-F791-4112-A3CE-7BE092385479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38920011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59799-ED6D-4EA4-951C-A61D37340827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06292862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4132-1CA2-4271-A2A3-5F57B38845F8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42458974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E76DF-CC55-4769-8A68-A09CD579E292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62925347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89DE5-2AAD-4A72-B122-036C98313A6B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1731106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3FF4E-F3F9-41F7-850E-1E7EFE4F2E14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35033231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B099E-D7DD-4478-B4CF-4BE2FA3124F4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7639381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63642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195012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400"/>
          </a:p>
        </p:txBody>
      </p:sp>
      <p:sp>
        <p:nvSpPr>
          <p:cNvPr id="11950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8150" y="6426200"/>
            <a:ext cx="21336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351" tIns="41175" rIns="82351" bIns="41175" numCol="1" anchor="t" anchorCtr="0" compatLnSpc="1">
            <a:prstTxWarp prst="textNoShape">
              <a:avLst/>
            </a:prstTxWarp>
          </a:bodyPr>
          <a:lstStyle>
            <a:lvl1pPr algn="r" latinLnBrk="1">
              <a:spcBef>
                <a:spcPct val="0"/>
              </a:spcBef>
              <a:defRPr kumimoji="1" sz="1300" b="1"/>
            </a:lvl1pPr>
          </a:lstStyle>
          <a:p>
            <a:pPr>
              <a:defRPr/>
            </a:pPr>
            <a:fld id="{BC5775F0-8AB2-4F54-8CD9-C43D62843C0D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ransition spd="med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58F39-90A5-41FD-B482-B593DDFA9822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5775F0-8AB2-4F54-8CD9-C43D62843C0D}" type="slidenum">
              <a:rPr lang="en-US" altLang="ko-KR" smtClean="0"/>
              <a:pPr>
                <a:defRPr/>
              </a:pPr>
              <a:t>‹#›</a:t>
            </a:fld>
            <a:r>
              <a:rPr lang="en-US" altLang="ko-KR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162658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hyperlink" Target="https://commons.wikimedia.org/wiki/File:X_mark.svg" TargetMode="External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hyperlink" Target="https://en.wikipedia.org/wiki/File:Blue_check.svg" TargetMode="External"/><Relationship Id="rId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8.png"/><Relationship Id="rId7" Type="http://schemas.openxmlformats.org/officeDocument/2006/relationships/image" Target="../media/image54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6.png"/><Relationship Id="rId7" Type="http://schemas.openxmlformats.org/officeDocument/2006/relationships/image" Target="../media/image1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.png"/><Relationship Id="rId5" Type="http://schemas.openxmlformats.org/officeDocument/2006/relationships/image" Target="../media/image18.png"/><Relationship Id="rId10" Type="http://schemas.openxmlformats.org/officeDocument/2006/relationships/image" Target="../media/image15.emf"/><Relationship Id="rId4" Type="http://schemas.openxmlformats.org/officeDocument/2006/relationships/image" Target="../media/image17.png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22.emf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1.png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4300" y="510222"/>
            <a:ext cx="8915400" cy="2407315"/>
          </a:xfrm>
        </p:spPr>
        <p:txBody>
          <a:bodyPr>
            <a:normAutofit/>
          </a:bodyPr>
          <a:lstStyle/>
          <a:p>
            <a:r>
              <a:rPr lang="en-US" dirty="0"/>
              <a:t>Safe and Efficient Reinforcement Learning for Frequency Control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4300" y="2584090"/>
            <a:ext cx="8915400" cy="3763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ko-KR" dirty="0">
              <a:ea typeface="굴림" pitchFamily="34" charset="-127"/>
            </a:endParaRPr>
          </a:p>
          <a:p>
            <a:pPr fontAlgn="auto">
              <a:spcAft>
                <a:spcPts val="0"/>
              </a:spcAft>
            </a:pPr>
            <a:r>
              <a:rPr lang="en-US" altLang="ko-KR" dirty="0">
                <a:ea typeface="굴림" pitchFamily="34" charset="-127"/>
              </a:rPr>
              <a:t>Baosen Zhang</a:t>
            </a:r>
          </a:p>
          <a:p>
            <a:pPr fontAlgn="auto">
              <a:spcAft>
                <a:spcPts val="0"/>
              </a:spcAft>
            </a:pPr>
            <a:r>
              <a:rPr lang="en-US" altLang="ko-KR" dirty="0">
                <a:ea typeface="굴림" pitchFamily="34" charset="-127"/>
              </a:rPr>
              <a:t>ECE, University of Washington</a:t>
            </a:r>
          </a:p>
          <a:p>
            <a:pPr fontAlgn="auto">
              <a:spcAft>
                <a:spcPts val="0"/>
              </a:spcAft>
            </a:pPr>
            <a:r>
              <a:rPr lang="en-US" altLang="ko-KR" dirty="0">
                <a:ea typeface="굴림" pitchFamily="34" charset="-127"/>
              </a:rPr>
              <a:t>Joint work with </a:t>
            </a:r>
            <a:r>
              <a:rPr lang="en-US" altLang="ko-KR" dirty="0" err="1">
                <a:ea typeface="굴림" pitchFamily="34" charset="-127"/>
              </a:rPr>
              <a:t>Wenqi</a:t>
            </a:r>
            <a:r>
              <a:rPr lang="en-US" altLang="ko-KR" dirty="0">
                <a:ea typeface="굴림" pitchFamily="34" charset="-127"/>
              </a:rPr>
              <a:t> Cui</a:t>
            </a:r>
          </a:p>
          <a:p>
            <a:pPr fontAlgn="auto">
              <a:spcAft>
                <a:spcPts val="0"/>
              </a:spcAft>
            </a:pPr>
            <a:endParaRPr lang="en-US" altLang="ko-KR" dirty="0">
              <a:ea typeface="굴림" pitchFamily="34" charset="-127"/>
            </a:endParaRPr>
          </a:p>
          <a:p>
            <a:pPr fontAlgn="auto">
              <a:spcAft>
                <a:spcPts val="0"/>
              </a:spcAft>
            </a:pPr>
            <a:r>
              <a:rPr lang="en-US" altLang="ko-KR" dirty="0">
                <a:ea typeface="굴림" pitchFamily="34" charset="-127"/>
              </a:rPr>
              <a:t>NREL Workshop on Resilient Autonomous Energy Systems</a:t>
            </a:r>
          </a:p>
          <a:p>
            <a:pPr fontAlgn="auto">
              <a:spcAft>
                <a:spcPts val="0"/>
              </a:spcAft>
            </a:pPr>
            <a:endParaRPr lang="en-US" altLang="ko-KR" dirty="0">
              <a:ea typeface="굴림" pitchFamily="34" charset="-127"/>
            </a:endParaRPr>
          </a:p>
          <a:p>
            <a:pPr fontAlgn="auto">
              <a:spcAft>
                <a:spcPts val="0"/>
              </a:spcAft>
            </a:pPr>
            <a:r>
              <a:rPr lang="en-US" dirty="0"/>
              <a:t>Sept 9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  <a:p>
            <a:pPr fontAlgn="auto">
              <a:spcAft>
                <a:spcPts val="0"/>
              </a:spcAft>
            </a:pPr>
            <a:endParaRPr lang="en-US" altLang="ko-KR" dirty="0">
              <a:ea typeface="굴림" pitchFamily="34" charset="-127"/>
            </a:endParaRPr>
          </a:p>
          <a:p>
            <a:pPr fontAlgn="auto">
              <a:spcAft>
                <a:spcPts val="0"/>
              </a:spcAft>
            </a:pPr>
            <a:endParaRPr lang="en-US" altLang="ko-KR" dirty="0">
              <a:ea typeface="굴림" pitchFamily="34" charset="-127"/>
            </a:endParaRPr>
          </a:p>
          <a:p>
            <a:pPr fontAlgn="auto">
              <a:spcAft>
                <a:spcPts val="0"/>
              </a:spcAft>
            </a:pPr>
            <a:endParaRPr lang="en-US" altLang="ko-KR" dirty="0">
              <a:ea typeface="굴림" pitchFamily="34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643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Optimization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>
                <a:solidFill>
                  <a:srgbClr val="000000"/>
                </a:solidFill>
                <a:cs typeface="Arial"/>
              </a:rPr>
              <a:pPr>
                <a:defRPr/>
              </a:pPr>
              <a:t>9</a:t>
            </a:fld>
            <a:r>
              <a:rPr lang="en-US" altLang="ko-KR" dirty="0">
                <a:solidFill>
                  <a:srgbClr val="000000"/>
                </a:solidFill>
                <a:cs typeface="Arial"/>
              </a:rPr>
              <a:t>/30</a:t>
            </a:r>
          </a:p>
        </p:txBody>
      </p:sp>
      <p:pic>
        <p:nvPicPr>
          <p:cNvPr id="21" name="Picture 2" descr="http://www.washington.edu/brand/files/2014/09/W-Logo_Purple_He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59A9DB-A12F-2049-96EC-AD6DD0BB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66" y="1342803"/>
            <a:ext cx="8459085" cy="54274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Minimizes max frequency deviation and control effort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Nonlinear and nonconvex problem over a functional space</a:t>
            </a:r>
          </a:p>
          <a:p>
            <a:r>
              <a:rPr lang="en-US" dirty="0"/>
              <a:t>The stability constraint is hard to deal with</a:t>
            </a:r>
          </a:p>
          <a:p>
            <a:r>
              <a:rPr lang="en-US" dirty="0"/>
              <a:t>Using machine learning?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20A56-43B7-8C4D-8F5B-228B9E82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053" y="1777585"/>
            <a:ext cx="4907894" cy="2611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CC9AB-A900-C145-9F66-63279D4CC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808" y="4056519"/>
            <a:ext cx="2057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34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Naïve Learning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>
                <a:solidFill>
                  <a:srgbClr val="000000"/>
                </a:solidFill>
                <a:cs typeface="Arial"/>
              </a:rPr>
              <a:pPr>
                <a:defRPr/>
              </a:pPr>
              <a:t>10</a:t>
            </a:fld>
            <a:r>
              <a:rPr lang="en-US" altLang="ko-KR" dirty="0">
                <a:solidFill>
                  <a:srgbClr val="000000"/>
                </a:solidFill>
                <a:cs typeface="Arial"/>
              </a:rPr>
              <a:t>/30</a:t>
            </a:r>
          </a:p>
        </p:txBody>
      </p:sp>
      <p:pic>
        <p:nvPicPr>
          <p:cNvPr id="21" name="Picture 2" descr="http://www.washington.edu/brand/files/2014/09/W-Logo_Purple_He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59A9DB-A12F-2049-96EC-AD6DD0BB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65" y="1342805"/>
            <a:ext cx="7757810" cy="5235407"/>
          </a:xfrm>
        </p:spPr>
        <p:txBody>
          <a:bodyPr/>
          <a:lstStyle/>
          <a:p>
            <a:r>
              <a:rPr lang="en-US" dirty="0"/>
              <a:t>Parametrize the controller as a neural network</a:t>
            </a:r>
          </a:p>
          <a:p>
            <a:r>
              <a:rPr lang="en-US" dirty="0"/>
              <a:t>Can run something like RL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Standard algorithms: update NN parameters to minimize cost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99AF7-0C9C-AC48-BAD3-C7B819BDEC7B}"/>
              </a:ext>
            </a:extLst>
          </p:cNvPr>
          <p:cNvSpPr txBox="1"/>
          <p:nvPr/>
        </p:nvSpPr>
        <p:spPr>
          <a:xfrm>
            <a:off x="2617618" y="2698717"/>
            <a:ext cx="1608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power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B6646-149F-3E47-BB7F-5216AFDDD147}"/>
              </a:ext>
            </a:extLst>
          </p:cNvPr>
          <p:cNvSpPr txBox="1"/>
          <p:nvPr/>
        </p:nvSpPr>
        <p:spPr>
          <a:xfrm>
            <a:off x="824006" y="269752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initialization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5744A-E49F-244C-AD58-74592ECE7D2F}"/>
              </a:ext>
            </a:extLst>
          </p:cNvPr>
          <p:cNvSpPr txBox="1"/>
          <p:nvPr/>
        </p:nvSpPr>
        <p:spPr>
          <a:xfrm>
            <a:off x="4840835" y="2522335"/>
            <a:ext cx="1454244" cy="701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time-domain</a:t>
            </a:r>
          </a:p>
          <a:p>
            <a:r>
              <a:rPr lang="en-US" sz="1800" dirty="0"/>
              <a:t>simulation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9B236-5A81-0049-AECF-0FEC9D2699C7}"/>
              </a:ext>
            </a:extLst>
          </p:cNvPr>
          <p:cNvSpPr txBox="1"/>
          <p:nvPr/>
        </p:nvSpPr>
        <p:spPr>
          <a:xfrm>
            <a:off x="6791454" y="268853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95D577-10D8-F64B-958D-AEA387E25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90421" y="3409775"/>
            <a:ext cx="889000" cy="9017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BB2AF9-9EF2-EC42-A824-F762C617F102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 bwMode="auto">
          <a:xfrm>
            <a:off x="2201306" y="2882190"/>
            <a:ext cx="416310" cy="11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6D0882-CB24-E944-BAD4-1641BFC636BA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 bwMode="auto">
          <a:xfrm flipV="1">
            <a:off x="4225749" y="2873199"/>
            <a:ext cx="615086" cy="10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DF7908-B3D8-AF4B-B607-646E30701F54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 flipV="1">
            <a:off x="6295081" y="2873200"/>
            <a:ext cx="496373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0CE0490-005C-3847-AE12-4543DF6C112D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>
            <a:off x="7095382" y="3057866"/>
            <a:ext cx="0" cy="8027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986C9B-93D8-FB49-A172-DED67D49F57F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 flipH="1">
            <a:off x="4779421" y="3860625"/>
            <a:ext cx="231596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2E3A4C-A358-7444-B90E-ABCD53D1636D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 flipH="1">
            <a:off x="3421684" y="3860625"/>
            <a:ext cx="46873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858C40-3664-C747-AE15-5BFCF180DF41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V="1">
            <a:off x="3421683" y="3068049"/>
            <a:ext cx="0" cy="78239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CFCFFD3-B6AE-5241-A829-277FC7E33B20}"/>
              </a:ext>
            </a:extLst>
          </p:cNvPr>
          <p:cNvSpPr txBox="1"/>
          <p:nvPr/>
        </p:nvSpPr>
        <p:spPr>
          <a:xfrm>
            <a:off x="4103976" y="417560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NN Controller</a:t>
            </a:r>
          </a:p>
        </p:txBody>
      </p:sp>
    </p:spTree>
    <p:extLst>
      <p:ext uri="{BB962C8B-B14F-4D97-AF65-F5344CB8AC3E}">
        <p14:creationId xmlns:p14="http://schemas.microsoft.com/office/powerpoint/2010/main" val="534936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Naïve RL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>
                <a:solidFill>
                  <a:srgbClr val="000000"/>
                </a:solidFill>
                <a:cs typeface="Arial"/>
              </a:rPr>
              <a:pPr>
                <a:defRPr/>
              </a:pPr>
              <a:t>11</a:t>
            </a:fld>
            <a:r>
              <a:rPr lang="en-US" altLang="ko-KR" dirty="0">
                <a:solidFill>
                  <a:srgbClr val="000000"/>
                </a:solidFill>
                <a:cs typeface="Arial"/>
              </a:rPr>
              <a:t>/30</a:t>
            </a:r>
          </a:p>
        </p:txBody>
      </p:sp>
      <p:pic>
        <p:nvPicPr>
          <p:cNvPr id="21" name="Picture 2" descr="http://www.washington.edu/brand/files/2014/09/W-Logo_Purple_He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hart, histogram&#10;&#10;Description automatically generated">
            <a:extLst>
              <a:ext uri="{FF2B5EF4-FFF2-40B4-BE49-F238E27FC236}">
                <a16:creationId xmlns:a16="http://schemas.microsoft.com/office/drawing/2014/main" id="{98097EB5-329B-CE4E-8DE4-E871FAF9D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96"/>
          <a:stretch/>
        </p:blipFill>
        <p:spPr>
          <a:xfrm>
            <a:off x="4872796" y="3749148"/>
            <a:ext cx="3144267" cy="228895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5C97D5A-5E51-604B-98CF-4DA5E49BF15C}"/>
              </a:ext>
            </a:extLst>
          </p:cNvPr>
          <p:cNvSpPr txBox="1"/>
          <p:nvPr/>
        </p:nvSpPr>
        <p:spPr>
          <a:xfrm>
            <a:off x="5216756" y="5966167"/>
            <a:ext cx="2816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Testing results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7CFF75-049E-3C41-919C-44EBB216FD91}"/>
              </a:ext>
            </a:extLst>
          </p:cNvPr>
          <p:cNvSpPr txBox="1"/>
          <p:nvPr/>
        </p:nvSpPr>
        <p:spPr>
          <a:xfrm>
            <a:off x="291323" y="5110130"/>
            <a:ext cx="3979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Average batch loss along episodes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2BAC21-350C-A940-8965-963E5406D377}"/>
              </a:ext>
            </a:extLst>
          </p:cNvPr>
          <p:cNvSpPr txBox="1"/>
          <p:nvPr/>
        </p:nvSpPr>
        <p:spPr>
          <a:xfrm>
            <a:off x="632210" y="1403283"/>
            <a:ext cx="351409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Neural network controller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Learned by RL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2EE667E-CB70-8842-93AE-8330B0901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66" y="2468875"/>
            <a:ext cx="3885994" cy="2560549"/>
          </a:xfrm>
          <a:prstGeom prst="rect">
            <a:avLst/>
          </a:prstGeom>
        </p:spPr>
      </p:pic>
      <p:pic>
        <p:nvPicPr>
          <p:cNvPr id="52" name="Picture 51" descr="Chart, histogram&#10;&#10;Description automatically generated">
            <a:extLst>
              <a:ext uri="{FF2B5EF4-FFF2-40B4-BE49-F238E27FC236}">
                <a16:creationId xmlns:a16="http://schemas.microsoft.com/office/drawing/2014/main" id="{284715A9-FD91-2542-BDC1-5D9C9350E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096"/>
          <a:stretch/>
        </p:blipFill>
        <p:spPr>
          <a:xfrm>
            <a:off x="4891773" y="1332071"/>
            <a:ext cx="3144271" cy="2288954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734382F-9873-1A44-AAC6-7F06B9B7ADA2}"/>
              </a:ext>
            </a:extLst>
          </p:cNvPr>
          <p:cNvCxnSpPr/>
          <p:nvPr/>
        </p:nvCxnSpPr>
        <p:spPr>
          <a:xfrm>
            <a:off x="4252228" y="1392904"/>
            <a:ext cx="0" cy="3959685"/>
          </a:xfrm>
          <a:prstGeom prst="line">
            <a:avLst/>
          </a:prstGeom>
          <a:noFill/>
          <a:ln w="19050" cap="flat" cmpd="sng" algn="ctr">
            <a:solidFill>
              <a:srgbClr val="351C75">
                <a:shade val="95000"/>
                <a:satMod val="105000"/>
              </a:srgbClr>
            </a:solidFill>
            <a:prstDash val="dash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27A7C7A-4EBF-EE48-9CE2-A948A2B82593}"/>
              </a:ext>
            </a:extLst>
          </p:cNvPr>
          <p:cNvSpPr txBox="1"/>
          <p:nvPr/>
        </p:nvSpPr>
        <p:spPr>
          <a:xfrm>
            <a:off x="7115495" y="3453742"/>
            <a:ext cx="2816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Unstable behavior</a:t>
            </a:r>
          </a:p>
        </p:txBody>
      </p:sp>
    </p:spTree>
    <p:extLst>
      <p:ext uri="{BB962C8B-B14F-4D97-AF65-F5344CB8AC3E}">
        <p14:creationId xmlns:p14="http://schemas.microsoft.com/office/powerpoint/2010/main" val="2584000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D55E7-F82A-7C4C-8E1C-93A8AC77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29B15-880F-F94B-8787-EE63CBBC9C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12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793E8-4218-334B-BFC9-2C191806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8" y="1210501"/>
            <a:ext cx="4907894" cy="2611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C3BFBE-742B-0845-9153-D6CE9C975AAE}"/>
              </a:ext>
            </a:extLst>
          </p:cNvPr>
          <p:cNvSpPr txBox="1"/>
          <p:nvPr/>
        </p:nvSpPr>
        <p:spPr>
          <a:xfrm>
            <a:off x="3837811" y="4567099"/>
            <a:ext cx="1608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power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3DD27-229A-EC4C-B721-A62C985514B7}"/>
              </a:ext>
            </a:extLst>
          </p:cNvPr>
          <p:cNvSpPr txBox="1"/>
          <p:nvPr/>
        </p:nvSpPr>
        <p:spPr>
          <a:xfrm>
            <a:off x="2044199" y="456590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initialization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62E68A-11F5-D34D-B4F2-FB23135F709A}"/>
              </a:ext>
            </a:extLst>
          </p:cNvPr>
          <p:cNvSpPr txBox="1"/>
          <p:nvPr/>
        </p:nvSpPr>
        <p:spPr>
          <a:xfrm>
            <a:off x="6061028" y="4390717"/>
            <a:ext cx="1454244" cy="701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time-domain</a:t>
            </a:r>
          </a:p>
          <a:p>
            <a:r>
              <a:rPr lang="en-US" sz="1800" dirty="0"/>
              <a:t>simulation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E5E0A-52F4-944D-88A3-326F6016B86C}"/>
              </a:ext>
            </a:extLst>
          </p:cNvPr>
          <p:cNvSpPr txBox="1"/>
          <p:nvPr/>
        </p:nvSpPr>
        <p:spPr>
          <a:xfrm>
            <a:off x="8011647" y="455691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F53C83-EDBB-C74F-B6BC-C54422247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10614" y="5278157"/>
            <a:ext cx="889000" cy="9017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28B98B-D4EF-4049-B139-BD7C87DAB894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 bwMode="auto">
          <a:xfrm>
            <a:off x="3421499" y="4750572"/>
            <a:ext cx="416310" cy="11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26F883-7EB5-584D-9DBF-8F48892F9329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 bwMode="auto">
          <a:xfrm flipV="1">
            <a:off x="5445942" y="4741581"/>
            <a:ext cx="615086" cy="10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1B8D3E-7F96-A644-BAF1-8ACF4580B085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 flipV="1">
            <a:off x="7515274" y="4741582"/>
            <a:ext cx="496373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B79E3C-4457-634B-99A9-7DA1E02ECB62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>
            <a:off x="8315575" y="4926248"/>
            <a:ext cx="0" cy="8027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6D8B6A-EC73-FB4C-B8EB-AF7B35818E4C}"/>
              </a:ext>
            </a:extLst>
          </p:cNvPr>
          <p:cNvCxnSpPr>
            <a:cxnSpLocks/>
            <a:endCxn id="10" idx="1"/>
          </p:cNvCxnSpPr>
          <p:nvPr/>
        </p:nvCxnSpPr>
        <p:spPr bwMode="auto">
          <a:xfrm flipH="1">
            <a:off x="5999614" y="5729007"/>
            <a:ext cx="231596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99C7D8-EB62-1E48-86D8-962F2717DC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H="1">
            <a:off x="4641877" y="5729007"/>
            <a:ext cx="46873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90FF86-9063-9B4F-AB5A-B52F25A0A2AC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V="1">
            <a:off x="4641876" y="4936431"/>
            <a:ext cx="0" cy="78239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03A6C7-064F-3047-B50C-C2E303B22048}"/>
              </a:ext>
            </a:extLst>
          </p:cNvPr>
          <p:cNvSpPr txBox="1"/>
          <p:nvPr/>
        </p:nvSpPr>
        <p:spPr>
          <a:xfrm>
            <a:off x="5324169" y="604398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NN Controller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92F42C-0339-4A49-B19D-657AA7EFA288}"/>
              </a:ext>
            </a:extLst>
          </p:cNvPr>
          <p:cNvSpPr/>
          <p:nvPr/>
        </p:nvSpPr>
        <p:spPr bwMode="auto">
          <a:xfrm>
            <a:off x="808310" y="3509359"/>
            <a:ext cx="2035466" cy="369333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cs typeface="Arial" charset="0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445CF971-E86F-5C46-9D39-3F015350E87E}"/>
              </a:ext>
            </a:extLst>
          </p:cNvPr>
          <p:cNvSpPr/>
          <p:nvPr/>
        </p:nvSpPr>
        <p:spPr bwMode="auto">
          <a:xfrm>
            <a:off x="1342926" y="3694024"/>
            <a:ext cx="4185585" cy="1770442"/>
          </a:xfrm>
          <a:prstGeom prst="arc">
            <a:avLst>
              <a:gd name="adj1" fmla="val 14450781"/>
              <a:gd name="adj2" fmla="val 2118464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굴림" pitchFamily="50" charset="-127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070CD4-1E0F-0C46-8E6A-6014164B6FA1}"/>
                  </a:ext>
                </a:extLst>
              </p:cNvPr>
              <p:cNvSpPr txBox="1"/>
              <p:nvPr/>
            </p:nvSpPr>
            <p:spPr>
              <a:xfrm>
                <a:off x="4403371" y="3447805"/>
                <a:ext cx="55436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070CD4-1E0F-0C46-8E6A-6014164B6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371" y="3447805"/>
                <a:ext cx="554368" cy="430887"/>
              </a:xfrm>
              <a:prstGeom prst="rect">
                <a:avLst/>
              </a:prstGeom>
              <a:blipFill>
                <a:blip r:embed="rId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2ED4BD48-7E91-C64C-9738-502C64321B61}"/>
              </a:ext>
            </a:extLst>
          </p:cNvPr>
          <p:cNvSpPr/>
          <p:nvPr/>
        </p:nvSpPr>
        <p:spPr bwMode="auto">
          <a:xfrm>
            <a:off x="4957741" y="5229359"/>
            <a:ext cx="1948909" cy="134267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cs typeface="Arial" charset="0"/>
            </a:endParaRPr>
          </a:p>
        </p:txBody>
      </p:sp>
      <p:pic>
        <p:nvPicPr>
          <p:cNvPr id="22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9185343B-A5C4-1E4E-9E8B-BF80408BF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219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DCAE-F5BB-914D-BAC6-04B20C85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Lyapunov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A7ACE-5CD9-304E-9B5A-A3C52D037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5359010"/>
          </a:xfrm>
        </p:spPr>
        <p:txBody>
          <a:bodyPr/>
          <a:lstStyle/>
          <a:p>
            <a:r>
              <a:rPr lang="en-US" dirty="0"/>
              <a:t>Stability roughly means that the total energy in the system should decrease</a:t>
            </a:r>
          </a:p>
          <a:p>
            <a:r>
              <a:rPr lang="en-US" dirty="0"/>
              <a:t>Formalized by Lyapunov functions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i="1" dirty="0"/>
              <a:t>V</a:t>
            </a:r>
            <a:r>
              <a:rPr lang="en-US" dirty="0"/>
              <a:t> exists, all trajectories go to the equilibrium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/>
              <a:t>	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EB0BF-CCAE-784C-9F88-A4C7248D59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13</a:t>
            </a:fld>
            <a:r>
              <a:rPr lang="en-US" altLang="ko-KR" dirty="0"/>
              <a:t>/30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1FF76-E48A-8243-8420-F6092D5DD678}"/>
              </a:ext>
            </a:extLst>
          </p:cNvPr>
          <p:cNvSpPr txBox="1"/>
          <p:nvPr/>
        </p:nvSpPr>
        <p:spPr>
          <a:xfrm>
            <a:off x="1384387" y="2697360"/>
            <a:ext cx="2962671" cy="2696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Dynamical system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Scalar valued function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Positive Definite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Dissipative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36013-6AF1-C44D-A70C-312D5779F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449" y="2879183"/>
            <a:ext cx="1361999" cy="373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713B4-92A1-4E45-ACF8-2A01405F6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2" y="3479584"/>
            <a:ext cx="1772065" cy="269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354FA3-D90C-DE45-B70E-4435C12DE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414" y="4054508"/>
            <a:ext cx="3725285" cy="276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3EE6DE-2425-A344-A55E-155F335C2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84" y="4484703"/>
            <a:ext cx="2631693" cy="1257440"/>
          </a:xfrm>
          <a:prstGeom prst="rect">
            <a:avLst/>
          </a:prstGeom>
        </p:spPr>
      </p:pic>
      <p:pic>
        <p:nvPicPr>
          <p:cNvPr id="11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BF2178D1-277B-7F42-8ECE-BE8232AED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71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DCAE-F5BB-914D-BAC6-04B20C85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find V?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A7ACE-5CD9-304E-9B5A-A3C52D037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2"/>
            <a:ext cx="7772400" cy="43220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Typically, a very hard problem for nonlinear systems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Decades of research into Lyapunov functions for power systems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EB0BF-CCAE-784C-9F88-A4C7248D59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14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13AE5E9D-BE71-E847-8D68-4DC49688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2658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62AD-4BC5-A747-8521-3EF73F99C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45754-86C5-A146-8782-0ED0FF12D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Well-known energy function: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Not quite a Lyapunov function, it’s not lower bounded</a:t>
            </a:r>
          </a:p>
          <a:p>
            <a:r>
              <a:rPr lang="en-US" dirty="0"/>
              <a:t>Good enough for angles between -90 to 90 degrees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A859B-8066-6842-AD1C-94AAE44996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15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23C4F-6553-FF44-B9BB-2D6119361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73" y="3162485"/>
            <a:ext cx="7558254" cy="874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C2DC0-9B01-2F4F-B9AF-837C2E873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650" y="1235131"/>
            <a:ext cx="5128118" cy="1339779"/>
          </a:xfrm>
          <a:prstGeom prst="rect">
            <a:avLst/>
          </a:prstGeom>
        </p:spPr>
      </p:pic>
      <p:sp>
        <p:nvSpPr>
          <p:cNvPr id="7" name="文本框 39">
            <a:extLst>
              <a:ext uri="{FF2B5EF4-FFF2-40B4-BE49-F238E27FC236}">
                <a16:creationId xmlns:a16="http://schemas.microsoft.com/office/drawing/2014/main" id="{0808C4ED-DA4B-9F49-A17E-DF24D845BEF1}"/>
              </a:ext>
            </a:extLst>
          </p:cNvPr>
          <p:cNvSpPr txBox="1"/>
          <p:nvPr/>
        </p:nvSpPr>
        <p:spPr>
          <a:xfrm>
            <a:off x="1960461" y="4255564"/>
            <a:ext cx="1574605" cy="3693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Kinetic Energy</a:t>
            </a:r>
            <a:endParaRPr lang="zh-CN" altLang="en-US" sz="18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39">
            <a:extLst>
              <a:ext uri="{FF2B5EF4-FFF2-40B4-BE49-F238E27FC236}">
                <a16:creationId xmlns:a16="http://schemas.microsoft.com/office/drawing/2014/main" id="{55272D8A-D5C4-CA45-AB02-84C06B82CB05}"/>
              </a:ext>
            </a:extLst>
          </p:cNvPr>
          <p:cNvSpPr txBox="1"/>
          <p:nvPr/>
        </p:nvSpPr>
        <p:spPr>
          <a:xfrm>
            <a:off x="4831798" y="4255564"/>
            <a:ext cx="2068979" cy="3693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Potential Energy</a:t>
            </a:r>
            <a:endParaRPr lang="zh-CN" altLang="en-US" sz="18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D84460E-63C4-8945-9B9E-278162A0ED52}"/>
              </a:ext>
            </a:extLst>
          </p:cNvPr>
          <p:cNvSpPr/>
          <p:nvPr/>
        </p:nvSpPr>
        <p:spPr bwMode="auto">
          <a:xfrm rot="5400000">
            <a:off x="2556009" y="3430129"/>
            <a:ext cx="229886" cy="1420986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4788A02-DF3E-E34D-86FA-936C1D2791C9}"/>
              </a:ext>
            </a:extLst>
          </p:cNvPr>
          <p:cNvSpPr/>
          <p:nvPr/>
        </p:nvSpPr>
        <p:spPr bwMode="auto">
          <a:xfrm rot="5400000">
            <a:off x="5913100" y="1731029"/>
            <a:ext cx="229887" cy="4860315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5A2F57-554A-2F47-BD5C-5716F7810FC7}"/>
              </a:ext>
            </a:extLst>
          </p:cNvPr>
          <p:cNvSpPr txBox="1"/>
          <p:nvPr/>
        </p:nvSpPr>
        <p:spPr>
          <a:xfrm>
            <a:off x="4034332" y="4630195"/>
            <a:ext cx="4782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Varaiya</a:t>
            </a:r>
            <a:r>
              <a:rPr lang="en-US" sz="1400" dirty="0">
                <a:solidFill>
                  <a:schemeClr val="bg2"/>
                </a:solidFill>
              </a:rPr>
              <a:t>, Wu, Sastry, Bergen, Pai, Chiang, </a:t>
            </a:r>
            <a:r>
              <a:rPr lang="en-US" sz="1400" dirty="0" err="1">
                <a:solidFill>
                  <a:schemeClr val="bg2"/>
                </a:solidFill>
              </a:rPr>
              <a:t>Vittal</a:t>
            </a:r>
            <a:r>
              <a:rPr lang="en-US" sz="1400" dirty="0">
                <a:solidFill>
                  <a:schemeClr val="bg2"/>
                </a:solidFill>
              </a:rPr>
              <a:t>, Sauer,…</a:t>
            </a:r>
          </a:p>
        </p:txBody>
      </p:sp>
      <p:pic>
        <p:nvPicPr>
          <p:cNvPr id="12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B154C631-B1EE-0A45-A186-5841363DB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728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Lyapunov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>
                <a:solidFill>
                  <a:srgbClr val="000000"/>
                </a:solidFill>
                <a:cs typeface="Arial"/>
              </a:rPr>
              <a:pPr>
                <a:defRPr/>
              </a:pPr>
              <a:t>16</a:t>
            </a:fld>
            <a:r>
              <a:rPr lang="en-US" altLang="ko-KR" dirty="0">
                <a:solidFill>
                  <a:srgbClr val="000000"/>
                </a:solidFill>
                <a:cs typeface="Arial"/>
              </a:rPr>
              <a:t>/30</a:t>
            </a:r>
          </a:p>
        </p:txBody>
      </p:sp>
      <p:pic>
        <p:nvPicPr>
          <p:cNvPr id="21" name="Picture 2" descr="http://www.washington.edu/brand/files/2014/09/W-Logo_Purple_He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59A9DB-A12F-2049-96EC-AD6DD0BB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65" y="1342803"/>
            <a:ext cx="8295480" cy="496657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B1AA1-6B51-1F48-B869-91BA0DCDA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83" y="1336963"/>
            <a:ext cx="5128118" cy="1339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D0832-D118-D743-B513-AC447FCDB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82" y="3006545"/>
            <a:ext cx="3341235" cy="1373748"/>
          </a:xfrm>
          <a:prstGeom prst="rect">
            <a:avLst/>
          </a:prstGeom>
        </p:spPr>
      </p:pic>
      <p:sp>
        <p:nvSpPr>
          <p:cNvPr id="9" name="文本框 48">
            <a:extLst>
              <a:ext uri="{FF2B5EF4-FFF2-40B4-BE49-F238E27FC236}">
                <a16:creationId xmlns:a16="http://schemas.microsoft.com/office/drawing/2014/main" id="{0E9BE7A8-2CF4-DE40-830A-B3983545D72C}"/>
              </a:ext>
            </a:extLst>
          </p:cNvPr>
          <p:cNvSpPr txBox="1"/>
          <p:nvPr/>
        </p:nvSpPr>
        <p:spPr>
          <a:xfrm>
            <a:off x="1077146" y="4624030"/>
            <a:ext cx="2342705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C0504D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800" kern="1200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Positive Definiteness</a:t>
            </a:r>
            <a:endParaRPr lang="zh-CN" altLang="en-US" sz="2000" dirty="0"/>
          </a:p>
        </p:txBody>
      </p:sp>
      <p:sp>
        <p:nvSpPr>
          <p:cNvPr id="10" name="文本框 48">
            <a:extLst>
              <a:ext uri="{FF2B5EF4-FFF2-40B4-BE49-F238E27FC236}">
                <a16:creationId xmlns:a16="http://schemas.microsoft.com/office/drawing/2014/main" id="{F5E76CFF-9516-C44A-A138-0D2830FA9FD6}"/>
              </a:ext>
            </a:extLst>
          </p:cNvPr>
          <p:cNvSpPr txBox="1"/>
          <p:nvPr/>
        </p:nvSpPr>
        <p:spPr>
          <a:xfrm>
            <a:off x="5345337" y="4624030"/>
            <a:ext cx="2342705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C0504D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800" kern="1200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2000" dirty="0"/>
              <a:t>Dissipative</a:t>
            </a:r>
            <a:endParaRPr lang="zh-CN" alt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AA744-8B34-434D-8232-8631F3E6B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458" y="5236984"/>
            <a:ext cx="1956460" cy="369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6B07AA-1935-2044-946B-574D5EC78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447" y="2942580"/>
            <a:ext cx="4451698" cy="1582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838FDA-B9C1-5845-8CF2-B1B9B169B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9084" y="5177105"/>
            <a:ext cx="1535557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6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6E7B-6BB3-B040-A099-6E81186B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40D886-0F88-1147-B10C-E49EE9385C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7450" y="1009485"/>
                <a:ext cx="7772400" cy="52578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Controllers are (locally) exponentially stable if</a:t>
                </a:r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has the same sign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/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monotonic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Plus, the saturation constraints: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These are </a:t>
                </a:r>
                <a:r>
                  <a:rPr lang="en-US" dirty="0">
                    <a:solidFill>
                      <a:srgbClr val="0070C0"/>
                    </a:solidFill>
                  </a:rPr>
                  <a:t>algebraic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constraints </a:t>
                </a:r>
                <a:r>
                  <a:rPr lang="en-US" dirty="0"/>
                  <a:t>on the function </a:t>
                </a:r>
                <a:r>
                  <a:rPr lang="en-US" i="1" dirty="0"/>
                  <a:t>u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40D886-0F88-1147-B10C-E49EE9385C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7450" y="1009485"/>
                <a:ext cx="7772400" cy="5257800"/>
              </a:xfrm>
              <a:blipFill>
                <a:blip r:embed="rId2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4E61C-3F30-654C-A5AD-FD79BA65E3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17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FAF04222-C0A8-954F-826C-CE1F5FFA8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40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C59A9DB-A12F-2049-96EC-AD6DD0BB06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320" y="929709"/>
                <a:ext cx="8414701" cy="5235402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These conditions translate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satisfies: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crosses the origin, increasing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Clip the output to satisfy power constraints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C59A9DB-A12F-2049-96EC-AD6DD0BB06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320" y="929709"/>
                <a:ext cx="8414701" cy="5235402"/>
              </a:xfrm>
              <a:blipFill>
                <a:blip r:embed="rId3"/>
                <a:stretch>
                  <a:fillRect l="-1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Controller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>
                <a:solidFill>
                  <a:srgbClr val="000000"/>
                </a:solidFill>
                <a:cs typeface="Arial"/>
              </a:rPr>
              <a:pPr>
                <a:defRPr/>
              </a:pPr>
              <a:t>18</a:t>
            </a:fld>
            <a:r>
              <a:rPr lang="en-US" altLang="ko-KR" dirty="0">
                <a:solidFill>
                  <a:srgbClr val="000000"/>
                </a:solidFill>
                <a:cs typeface="Arial"/>
              </a:rPr>
              <a:t>/30</a:t>
            </a:r>
          </a:p>
        </p:txBody>
      </p:sp>
      <p:pic>
        <p:nvPicPr>
          <p:cNvPr id="21" name="Picture 2" descr="http://www.washington.edu/brand/files/2014/09/W-Logo_Purple_He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84E1AA-F003-DE4E-991D-91BE34DE4DD0}"/>
              </a:ext>
            </a:extLst>
          </p:cNvPr>
          <p:cNvCxnSpPr>
            <a:cxnSpLocks/>
          </p:cNvCxnSpPr>
          <p:nvPr/>
        </p:nvCxnSpPr>
        <p:spPr bwMode="auto">
          <a:xfrm flipV="1">
            <a:off x="1523123" y="3166152"/>
            <a:ext cx="0" cy="14977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FCF023-682A-1446-8FAC-804BA04AB979}"/>
              </a:ext>
            </a:extLst>
          </p:cNvPr>
          <p:cNvCxnSpPr>
            <a:cxnSpLocks/>
          </p:cNvCxnSpPr>
          <p:nvPr/>
        </p:nvCxnSpPr>
        <p:spPr bwMode="auto">
          <a:xfrm>
            <a:off x="696805" y="3895846"/>
            <a:ext cx="190165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B774BFB-9ECD-2442-BFCE-F953C0DEC1D4}"/>
                  </a:ext>
                </a:extLst>
              </p:cNvPr>
              <p:cNvSpPr/>
              <p:nvPr/>
            </p:nvSpPr>
            <p:spPr>
              <a:xfrm>
                <a:off x="2349444" y="3547899"/>
                <a:ext cx="5239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B774BFB-9ECD-2442-BFCE-F953C0DEC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444" y="3547899"/>
                <a:ext cx="52392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E2437AF-494A-5B47-B4FF-58D996A67ADF}"/>
                  </a:ext>
                </a:extLst>
              </p:cNvPr>
              <p:cNvSpPr/>
              <p:nvPr/>
            </p:nvSpPr>
            <p:spPr>
              <a:xfrm>
                <a:off x="1278056" y="2852925"/>
                <a:ext cx="4854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E2437AF-494A-5B47-B4FF-58D996A67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056" y="2852925"/>
                <a:ext cx="48545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2DCBEA-DD10-5846-9131-3B24D36E0931}"/>
              </a:ext>
            </a:extLst>
          </p:cNvPr>
          <p:cNvCxnSpPr>
            <a:cxnSpLocks/>
          </p:cNvCxnSpPr>
          <p:nvPr/>
        </p:nvCxnSpPr>
        <p:spPr bwMode="auto">
          <a:xfrm flipV="1">
            <a:off x="3927977" y="3166152"/>
            <a:ext cx="0" cy="14977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6D09D89-CE86-5441-931F-0EB0B1BEAB79}"/>
              </a:ext>
            </a:extLst>
          </p:cNvPr>
          <p:cNvCxnSpPr>
            <a:cxnSpLocks/>
          </p:cNvCxnSpPr>
          <p:nvPr/>
        </p:nvCxnSpPr>
        <p:spPr bwMode="auto">
          <a:xfrm>
            <a:off x="3101659" y="3895846"/>
            <a:ext cx="190165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FD64B2C-9BCD-2B43-9173-83E6A84B0742}"/>
                  </a:ext>
                </a:extLst>
              </p:cNvPr>
              <p:cNvSpPr/>
              <p:nvPr/>
            </p:nvSpPr>
            <p:spPr>
              <a:xfrm>
                <a:off x="4754298" y="3547899"/>
                <a:ext cx="5239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FD64B2C-9BCD-2B43-9173-83E6A84B07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98" y="3547899"/>
                <a:ext cx="52392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325054B-AA96-364D-A046-E3FF6FB40307}"/>
                  </a:ext>
                </a:extLst>
              </p:cNvPr>
              <p:cNvSpPr/>
              <p:nvPr/>
            </p:nvSpPr>
            <p:spPr>
              <a:xfrm>
                <a:off x="3702496" y="2852925"/>
                <a:ext cx="4854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325054B-AA96-364D-A046-E3FF6FB40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496" y="2852925"/>
                <a:ext cx="48545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BCE42C-A4B3-AF43-BC78-64CD64EA5600}"/>
              </a:ext>
            </a:extLst>
          </p:cNvPr>
          <p:cNvCxnSpPr>
            <a:cxnSpLocks/>
          </p:cNvCxnSpPr>
          <p:nvPr/>
        </p:nvCxnSpPr>
        <p:spPr bwMode="auto">
          <a:xfrm flipV="1">
            <a:off x="6290008" y="3122933"/>
            <a:ext cx="0" cy="14977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234ACA-07D2-DB42-BAC0-3C427C2A4395}"/>
              </a:ext>
            </a:extLst>
          </p:cNvPr>
          <p:cNvCxnSpPr>
            <a:cxnSpLocks/>
          </p:cNvCxnSpPr>
          <p:nvPr/>
        </p:nvCxnSpPr>
        <p:spPr bwMode="auto">
          <a:xfrm>
            <a:off x="5506512" y="3895846"/>
            <a:ext cx="190165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D4512A6-FBDE-B84B-9621-56D872AADEE9}"/>
                  </a:ext>
                </a:extLst>
              </p:cNvPr>
              <p:cNvSpPr/>
              <p:nvPr/>
            </p:nvSpPr>
            <p:spPr>
              <a:xfrm>
                <a:off x="7159151" y="3547899"/>
                <a:ext cx="5239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D4512A6-FBDE-B84B-9621-56D872AAD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151" y="3547899"/>
                <a:ext cx="52392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9651A1-5668-BE4E-B43A-C2D11F81D04E}"/>
                  </a:ext>
                </a:extLst>
              </p:cNvPr>
              <p:cNvSpPr/>
              <p:nvPr/>
            </p:nvSpPr>
            <p:spPr>
              <a:xfrm>
                <a:off x="6160416" y="2798460"/>
                <a:ext cx="4854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9651A1-5668-BE4E-B43A-C2D11F81D0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416" y="2798460"/>
                <a:ext cx="485454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A82D1F-F334-2442-A150-5C08CDC5B91A}"/>
              </a:ext>
            </a:extLst>
          </p:cNvPr>
          <p:cNvCxnSpPr/>
          <p:nvPr/>
        </p:nvCxnSpPr>
        <p:spPr bwMode="auto">
          <a:xfrm flipV="1">
            <a:off x="1060003" y="3448927"/>
            <a:ext cx="960125" cy="862755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BBE7F8D-B05B-2047-B21A-8CE6AF69D540}"/>
              </a:ext>
            </a:extLst>
          </p:cNvPr>
          <p:cNvCxnSpPr>
            <a:cxnSpLocks/>
          </p:cNvCxnSpPr>
          <p:nvPr/>
        </p:nvCxnSpPr>
        <p:spPr bwMode="auto">
          <a:xfrm flipV="1">
            <a:off x="3620640" y="3420615"/>
            <a:ext cx="813986" cy="751237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203E15-BD22-7945-B3FF-C61F56CCBACC}"/>
              </a:ext>
            </a:extLst>
          </p:cNvPr>
          <p:cNvCxnSpPr>
            <a:cxnSpLocks/>
          </p:cNvCxnSpPr>
          <p:nvPr/>
        </p:nvCxnSpPr>
        <p:spPr bwMode="auto">
          <a:xfrm flipV="1">
            <a:off x="3141496" y="4175494"/>
            <a:ext cx="485917" cy="69001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F4C2E57-1EC2-A14B-91EB-88A6DC8C79B4}"/>
              </a:ext>
            </a:extLst>
          </p:cNvPr>
          <p:cNvCxnSpPr>
            <a:cxnSpLocks/>
          </p:cNvCxnSpPr>
          <p:nvPr/>
        </p:nvCxnSpPr>
        <p:spPr bwMode="auto">
          <a:xfrm flipV="1">
            <a:off x="4439727" y="3294405"/>
            <a:ext cx="314571" cy="126208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1AD666-FC56-8748-BF46-53824DFC83F2}"/>
              </a:ext>
            </a:extLst>
          </p:cNvPr>
          <p:cNvCxnSpPr/>
          <p:nvPr/>
        </p:nvCxnSpPr>
        <p:spPr bwMode="auto">
          <a:xfrm flipV="1">
            <a:off x="5828027" y="3116034"/>
            <a:ext cx="960125" cy="862755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FB5B13-9846-2446-81C9-18CE47F21918}"/>
              </a:ext>
            </a:extLst>
          </p:cNvPr>
          <p:cNvCxnSpPr>
            <a:cxnSpLocks/>
          </p:cNvCxnSpPr>
          <p:nvPr/>
        </p:nvCxnSpPr>
        <p:spPr bwMode="auto">
          <a:xfrm>
            <a:off x="5438949" y="3901069"/>
            <a:ext cx="392255" cy="55035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5C824E0-0CF9-6A4A-BBD3-FB25C4A5A8DF}"/>
              </a:ext>
            </a:extLst>
          </p:cNvPr>
          <p:cNvCxnSpPr>
            <a:cxnSpLocks/>
          </p:cNvCxnSpPr>
          <p:nvPr/>
        </p:nvCxnSpPr>
        <p:spPr bwMode="auto">
          <a:xfrm>
            <a:off x="6788150" y="3131000"/>
            <a:ext cx="294430" cy="141776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1" name="Picture 60" descr="Shape, arrow&#10;&#10;Description automatically generated">
            <a:extLst>
              <a:ext uri="{FF2B5EF4-FFF2-40B4-BE49-F238E27FC236}">
                <a16:creationId xmlns:a16="http://schemas.microsoft.com/office/drawing/2014/main" id="{E7BAEE50-B784-CF40-8977-EC9963AA92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835753" y="4209992"/>
            <a:ext cx="405966" cy="405966"/>
          </a:xfrm>
          <a:prstGeom prst="rect">
            <a:avLst/>
          </a:prstGeom>
        </p:spPr>
      </p:pic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058A5A59-13EC-2F4A-AEB1-1733CD78E3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283511" y="4191337"/>
            <a:ext cx="405966" cy="405966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CDD056E7-CB07-0C4D-B774-BA44FCFF18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787294" y="4116641"/>
            <a:ext cx="408459" cy="4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69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  <p:bldP spid="25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Changing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>
                <a:solidFill>
                  <a:srgbClr val="000000"/>
                </a:solidFill>
                <a:cs typeface="Arial"/>
              </a:rPr>
              <a:pPr>
                <a:defRPr/>
              </a:pPr>
              <a:t>1</a:t>
            </a:fld>
            <a:r>
              <a:rPr lang="en-US" altLang="ko-KR" dirty="0">
                <a:solidFill>
                  <a:srgbClr val="000000"/>
                </a:solidFill>
                <a:cs typeface="Arial"/>
              </a:rPr>
              <a:t>/30</a:t>
            </a:r>
          </a:p>
        </p:txBody>
      </p:sp>
      <p:pic>
        <p:nvPicPr>
          <p:cNvPr id="21" name="Picture 2" descr="http://www.washington.edu/brand/files/2014/09/W-Logo_Purple_He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FCB8DE-4750-654F-AE75-7BB0CC97F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65" y="1342803"/>
            <a:ext cx="7772400" cy="513399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changes how we think about the grid</a:t>
            </a:r>
          </a:p>
          <a:p>
            <a:r>
              <a:rPr lang="en-US" dirty="0"/>
              <a:t>We will talk about frequency stability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CDA896-B77E-C141-B791-8154171CD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64" r="53127" b="36332"/>
          <a:stretch/>
        </p:blipFill>
        <p:spPr bwMode="auto">
          <a:xfrm>
            <a:off x="304277" y="1585562"/>
            <a:ext cx="3910575" cy="269361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CB778-6A28-DA4C-874C-966353EE8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61" t="14865" b="36556"/>
          <a:stretch/>
        </p:blipFill>
        <p:spPr bwMode="auto">
          <a:xfrm>
            <a:off x="4558194" y="1683799"/>
            <a:ext cx="4020215" cy="249713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DF5B1-6A0F-2D4F-B131-E5424D85BC29}"/>
              </a:ext>
            </a:extLst>
          </p:cNvPr>
          <p:cNvSpPr txBox="1"/>
          <p:nvPr/>
        </p:nvSpPr>
        <p:spPr>
          <a:xfrm>
            <a:off x="7275304" y="421415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Johnson, 19</a:t>
            </a:r>
          </a:p>
        </p:txBody>
      </p:sp>
    </p:spTree>
    <p:extLst>
      <p:ext uri="{BB962C8B-B14F-4D97-AF65-F5344CB8AC3E}">
        <p14:creationId xmlns:p14="http://schemas.microsoft.com/office/powerpoint/2010/main" val="1661027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D55E7-F82A-7C4C-8E1C-93A8AC77C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7568810" cy="762000"/>
          </a:xfrm>
        </p:spPr>
        <p:txBody>
          <a:bodyPr/>
          <a:lstStyle/>
          <a:p>
            <a:r>
              <a:rPr lang="en-US" dirty="0"/>
              <a:t>Neural Network 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29B15-880F-F94B-8787-EE63CBBC9C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19</a:t>
            </a:fld>
            <a:r>
              <a:rPr lang="en-US" altLang="ko-KR" dirty="0"/>
              <a:t>/30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3BFBE-742B-0845-9153-D6CE9C975AAE}"/>
              </a:ext>
            </a:extLst>
          </p:cNvPr>
          <p:cNvSpPr txBox="1"/>
          <p:nvPr/>
        </p:nvSpPr>
        <p:spPr>
          <a:xfrm>
            <a:off x="2540808" y="1838754"/>
            <a:ext cx="1608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power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3DD27-229A-EC4C-B721-A62C985514B7}"/>
              </a:ext>
            </a:extLst>
          </p:cNvPr>
          <p:cNvSpPr txBox="1"/>
          <p:nvPr/>
        </p:nvSpPr>
        <p:spPr>
          <a:xfrm>
            <a:off x="747196" y="183755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initialization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62E68A-11F5-D34D-B4F2-FB23135F709A}"/>
              </a:ext>
            </a:extLst>
          </p:cNvPr>
          <p:cNvSpPr txBox="1"/>
          <p:nvPr/>
        </p:nvSpPr>
        <p:spPr>
          <a:xfrm>
            <a:off x="4764025" y="1662372"/>
            <a:ext cx="1454244" cy="701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time-domain</a:t>
            </a:r>
          </a:p>
          <a:p>
            <a:r>
              <a:rPr lang="en-US" sz="1800" dirty="0"/>
              <a:t>simulation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E5E0A-52F4-944D-88A3-326F6016B86C}"/>
              </a:ext>
            </a:extLst>
          </p:cNvPr>
          <p:cNvSpPr txBox="1"/>
          <p:nvPr/>
        </p:nvSpPr>
        <p:spPr>
          <a:xfrm>
            <a:off x="6714644" y="182856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F53C83-EDBB-C74F-B6BC-C5442224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13611" y="2549812"/>
            <a:ext cx="889000" cy="9017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28B98B-D4EF-4049-B139-BD7C87DAB894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 bwMode="auto">
          <a:xfrm>
            <a:off x="2124496" y="2022227"/>
            <a:ext cx="416310" cy="11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26F883-7EB5-584D-9DBF-8F48892F9329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 bwMode="auto">
          <a:xfrm flipV="1">
            <a:off x="4148939" y="2013236"/>
            <a:ext cx="615086" cy="10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1B8D3E-7F96-A644-BAF1-8ACF4580B085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 flipV="1">
            <a:off x="6218271" y="2013237"/>
            <a:ext cx="496373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B79E3C-4457-634B-99A9-7DA1E02ECB62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>
            <a:off x="7018572" y="2197903"/>
            <a:ext cx="0" cy="8027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6D8B6A-EC73-FB4C-B8EB-AF7B35818E4C}"/>
              </a:ext>
            </a:extLst>
          </p:cNvPr>
          <p:cNvCxnSpPr>
            <a:cxnSpLocks/>
            <a:endCxn id="10" idx="1"/>
          </p:cNvCxnSpPr>
          <p:nvPr/>
        </p:nvCxnSpPr>
        <p:spPr bwMode="auto">
          <a:xfrm flipH="1">
            <a:off x="4702611" y="3000662"/>
            <a:ext cx="231596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99C7D8-EB62-1E48-86D8-962F2717DC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H="1">
            <a:off x="3344874" y="3000662"/>
            <a:ext cx="46873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90FF86-9063-9B4F-AB5A-B52F25A0A2AC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V="1">
            <a:off x="3344873" y="2208086"/>
            <a:ext cx="0" cy="78239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03A6C7-064F-3047-B50C-C2E303B22048}"/>
              </a:ext>
            </a:extLst>
          </p:cNvPr>
          <p:cNvSpPr txBox="1"/>
          <p:nvPr/>
        </p:nvSpPr>
        <p:spPr>
          <a:xfrm>
            <a:off x="4027166" y="331564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NN Controller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E8C4E1-75B1-3F48-B1A9-7D998D6FDF8B}"/>
              </a:ext>
            </a:extLst>
          </p:cNvPr>
          <p:cNvSpPr/>
          <p:nvPr/>
        </p:nvSpPr>
        <p:spPr bwMode="auto">
          <a:xfrm>
            <a:off x="3633676" y="2440736"/>
            <a:ext cx="1948909" cy="134267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cs typeface="Arial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8420D3-6740-0047-865C-5A1A2F239A36}"/>
              </a:ext>
            </a:extLst>
          </p:cNvPr>
          <p:cNvCxnSpPr>
            <a:cxnSpLocks/>
          </p:cNvCxnSpPr>
          <p:nvPr/>
        </p:nvCxnSpPr>
        <p:spPr bwMode="auto">
          <a:xfrm flipV="1">
            <a:off x="1609454" y="4350720"/>
            <a:ext cx="0" cy="19970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B3DBAC-0209-A643-A6CE-67A2805B7DC5}"/>
              </a:ext>
            </a:extLst>
          </p:cNvPr>
          <p:cNvCxnSpPr>
            <a:cxnSpLocks/>
          </p:cNvCxnSpPr>
          <p:nvPr/>
        </p:nvCxnSpPr>
        <p:spPr bwMode="auto">
          <a:xfrm>
            <a:off x="462665" y="5310845"/>
            <a:ext cx="222212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D79CE17-711C-4A48-8B52-DD9D2F807F4C}"/>
                  </a:ext>
                </a:extLst>
              </p:cNvPr>
              <p:cNvSpPr/>
              <p:nvPr/>
            </p:nvSpPr>
            <p:spPr>
              <a:xfrm>
                <a:off x="2431630" y="4857323"/>
                <a:ext cx="5239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D79CE17-711C-4A48-8B52-DD9D2F807F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630" y="4857323"/>
                <a:ext cx="523925" cy="400110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0EB23AB-EE5D-3641-BF1B-9CF6A3B6DE42}"/>
                  </a:ext>
                </a:extLst>
              </p:cNvPr>
              <p:cNvSpPr/>
              <p:nvPr/>
            </p:nvSpPr>
            <p:spPr>
              <a:xfrm>
                <a:off x="1331002" y="3915406"/>
                <a:ext cx="4854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0EB23AB-EE5D-3641-BF1B-9CF6A3B6D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002" y="3915406"/>
                <a:ext cx="485454" cy="400110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CF3099-E296-FE48-B1FC-5E81F2A8465B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2116" y="4835614"/>
            <a:ext cx="813986" cy="751237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5ADC72-45E3-9246-8807-E962F8DEECB7}"/>
              </a:ext>
            </a:extLst>
          </p:cNvPr>
          <p:cNvCxnSpPr>
            <a:cxnSpLocks/>
          </p:cNvCxnSpPr>
          <p:nvPr/>
        </p:nvCxnSpPr>
        <p:spPr bwMode="auto">
          <a:xfrm flipV="1">
            <a:off x="459282" y="5590493"/>
            <a:ext cx="849607" cy="250818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E09B95-6582-7649-B843-8AEB39E27E0C}"/>
              </a:ext>
            </a:extLst>
          </p:cNvPr>
          <p:cNvCxnSpPr>
            <a:cxnSpLocks/>
          </p:cNvCxnSpPr>
          <p:nvPr/>
        </p:nvCxnSpPr>
        <p:spPr bwMode="auto">
          <a:xfrm flipV="1">
            <a:off x="2121201" y="4577676"/>
            <a:ext cx="563592" cy="257936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5E32FE4-1DE4-1545-B47F-5750457A6BB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80463" y="4297308"/>
            <a:ext cx="0" cy="19970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AE52F58-2F2B-DC4C-9335-ABADEB1B3E1D}"/>
              </a:ext>
            </a:extLst>
          </p:cNvPr>
          <p:cNvCxnSpPr>
            <a:cxnSpLocks/>
          </p:cNvCxnSpPr>
          <p:nvPr/>
        </p:nvCxnSpPr>
        <p:spPr bwMode="auto">
          <a:xfrm>
            <a:off x="3633674" y="5257433"/>
            <a:ext cx="222212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B1140A7-7C3A-974F-A4BB-76A3C310A2D3}"/>
                  </a:ext>
                </a:extLst>
              </p:cNvPr>
              <p:cNvSpPr/>
              <p:nvPr/>
            </p:nvSpPr>
            <p:spPr>
              <a:xfrm>
                <a:off x="5602639" y="4803911"/>
                <a:ext cx="5239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B1140A7-7C3A-974F-A4BB-76A3C310A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639" y="4803911"/>
                <a:ext cx="523925" cy="400110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D62B24F-9A30-6544-9B64-3A55812DA61C}"/>
                  </a:ext>
                </a:extLst>
              </p:cNvPr>
              <p:cNvSpPr/>
              <p:nvPr/>
            </p:nvSpPr>
            <p:spPr>
              <a:xfrm>
                <a:off x="4502011" y="3861994"/>
                <a:ext cx="4854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D62B24F-9A30-6544-9B64-3A55812DA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011" y="3861994"/>
                <a:ext cx="48545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0939353-AB2D-2E46-9D7D-3A4D648400AB}"/>
              </a:ext>
            </a:extLst>
          </p:cNvPr>
          <p:cNvCxnSpPr>
            <a:cxnSpLocks/>
          </p:cNvCxnSpPr>
          <p:nvPr/>
        </p:nvCxnSpPr>
        <p:spPr bwMode="auto">
          <a:xfrm flipV="1">
            <a:off x="4780179" y="4782201"/>
            <a:ext cx="506932" cy="451570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536D55-477F-764B-B856-84E46C5A6FFD}"/>
              </a:ext>
            </a:extLst>
          </p:cNvPr>
          <p:cNvCxnSpPr>
            <a:cxnSpLocks/>
          </p:cNvCxnSpPr>
          <p:nvPr/>
        </p:nvCxnSpPr>
        <p:spPr bwMode="auto">
          <a:xfrm flipV="1">
            <a:off x="5292210" y="4524264"/>
            <a:ext cx="563592" cy="257936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3F7C0D3-CD25-284F-99E0-723D1D4E832C}"/>
              </a:ext>
            </a:extLst>
          </p:cNvPr>
          <p:cNvCxnSpPr>
            <a:cxnSpLocks/>
          </p:cNvCxnSpPr>
          <p:nvPr/>
        </p:nvCxnSpPr>
        <p:spPr bwMode="auto">
          <a:xfrm flipV="1">
            <a:off x="7671607" y="4273646"/>
            <a:ext cx="0" cy="19970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69A36EC-22E8-7A40-ABA7-358DE0E123E2}"/>
              </a:ext>
            </a:extLst>
          </p:cNvPr>
          <p:cNvCxnSpPr>
            <a:cxnSpLocks/>
          </p:cNvCxnSpPr>
          <p:nvPr/>
        </p:nvCxnSpPr>
        <p:spPr bwMode="auto">
          <a:xfrm>
            <a:off x="6524818" y="5233771"/>
            <a:ext cx="222212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88B9E91-BE53-A74B-A5B5-947B2E5A77E5}"/>
                  </a:ext>
                </a:extLst>
              </p:cNvPr>
              <p:cNvSpPr/>
              <p:nvPr/>
            </p:nvSpPr>
            <p:spPr>
              <a:xfrm>
                <a:off x="8493783" y="4780249"/>
                <a:ext cx="5239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88B9E91-BE53-A74B-A5B5-947B2E5A77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83" y="4780249"/>
                <a:ext cx="52392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CD68C70-7EB5-ED41-8B4F-885C97E352BA}"/>
                  </a:ext>
                </a:extLst>
              </p:cNvPr>
              <p:cNvSpPr/>
              <p:nvPr/>
            </p:nvSpPr>
            <p:spPr>
              <a:xfrm>
                <a:off x="7393155" y="3838332"/>
                <a:ext cx="4854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CD68C70-7EB5-ED41-8B4F-885C97E352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155" y="3838332"/>
                <a:ext cx="485454" cy="400110"/>
              </a:xfrm>
              <a:prstGeom prst="rect">
                <a:avLst/>
              </a:prstGeom>
              <a:blipFill>
                <a:blip r:embed="rId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7E829C-2911-1142-8DFC-D66B0D2104F7}"/>
              </a:ext>
            </a:extLst>
          </p:cNvPr>
          <p:cNvCxnSpPr>
            <a:cxnSpLocks/>
          </p:cNvCxnSpPr>
          <p:nvPr/>
        </p:nvCxnSpPr>
        <p:spPr bwMode="auto">
          <a:xfrm flipV="1">
            <a:off x="7364271" y="5233773"/>
            <a:ext cx="316159" cy="276005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5F1ADEC-BF9A-F945-B955-419C17852016}"/>
              </a:ext>
            </a:extLst>
          </p:cNvPr>
          <p:cNvCxnSpPr>
            <a:cxnSpLocks/>
          </p:cNvCxnSpPr>
          <p:nvPr/>
        </p:nvCxnSpPr>
        <p:spPr bwMode="auto">
          <a:xfrm flipV="1">
            <a:off x="6521435" y="5513419"/>
            <a:ext cx="849607" cy="250818"/>
          </a:xfrm>
          <a:prstGeom prst="line">
            <a:avLst/>
          </a:prstGeom>
          <a:noFill/>
          <a:ln w="19050" cap="flat" cmpd="sng" algn="ctr">
            <a:solidFill>
              <a:srgbClr val="FF002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0F2A69-B90A-9441-81CE-F5B6F1CA1219}"/>
                  </a:ext>
                </a:extLst>
              </p:cNvPr>
              <p:cNvSpPr txBox="1"/>
              <p:nvPr/>
            </p:nvSpPr>
            <p:spPr>
              <a:xfrm>
                <a:off x="3060959" y="5087511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0F2A69-B90A-9441-81CE-F5B6F1CA1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959" y="5087511"/>
                <a:ext cx="314189" cy="369332"/>
              </a:xfrm>
              <a:prstGeom prst="rect">
                <a:avLst/>
              </a:prstGeom>
              <a:blipFill>
                <a:blip r:embed="rId9"/>
                <a:stretch>
                  <a:fillRect l="-384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DBDF3E2-CD1C-C046-A40A-C603F4F8D5DA}"/>
                  </a:ext>
                </a:extLst>
              </p:cNvPr>
              <p:cNvSpPr txBox="1"/>
              <p:nvPr/>
            </p:nvSpPr>
            <p:spPr>
              <a:xfrm>
                <a:off x="6115555" y="501096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DBDF3E2-CD1C-C046-A40A-C603F4F8D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55" y="5010964"/>
                <a:ext cx="314189" cy="369332"/>
              </a:xfrm>
              <a:prstGeom prst="rect">
                <a:avLst/>
              </a:prstGeom>
              <a:blipFill>
                <a:blip r:embed="rId10"/>
                <a:stretch>
                  <a:fillRect l="-15385" r="-153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9682DC6B-B819-3241-905C-21005918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172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7" grpId="0"/>
      <p:bldP spid="38" grpId="0"/>
      <p:bldP spid="46" grpId="0"/>
      <p:bldP spid="47" grpId="0"/>
      <p:bldP spid="51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158E-A565-4C4B-A1BD-D26C8E8B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2FC7C-D197-2044-B051-8A93AED16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76300" y="6424590"/>
            <a:ext cx="2133600" cy="242888"/>
          </a:xfrm>
        </p:spPr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20</a:t>
            </a:fld>
            <a:r>
              <a:rPr lang="en-US" altLang="ko-KR" dirty="0"/>
              <a:t>/30</a:t>
            </a:r>
          </a:p>
        </p:txBody>
      </p:sp>
      <p:pic>
        <p:nvPicPr>
          <p:cNvPr id="12" name="Picture 2" descr="Diagram&#10;&#10;Description automatically generated">
            <a:extLst>
              <a:ext uri="{FF2B5EF4-FFF2-40B4-BE49-F238E27FC236}">
                <a16:creationId xmlns:a16="http://schemas.microsoft.com/office/drawing/2014/main" id="{0EA02C00-7215-5F46-8BC4-37BB2AB3E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8571" y="1445686"/>
            <a:ext cx="287827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364497-AF68-0047-B1C9-AF71049F5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12" y="1440164"/>
            <a:ext cx="4585290" cy="2372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FD5C33-9EBF-8349-9DA5-D61544E7E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13" y="4326285"/>
            <a:ext cx="5813574" cy="1686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123F9-392B-A045-88CF-0378B0200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159" y="3558646"/>
            <a:ext cx="2223627" cy="3128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0F7DD9-E2B8-494C-B2DF-E40DCABE39C3}"/>
              </a:ext>
            </a:extLst>
          </p:cNvPr>
          <p:cNvSpPr txBox="1"/>
          <p:nvPr/>
        </p:nvSpPr>
        <p:spPr>
          <a:xfrm>
            <a:off x="298865" y="1209331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r>
              <a:rPr lang="en-US" dirty="0"/>
              <a:t> layer</a:t>
            </a:r>
          </a:p>
        </p:txBody>
      </p:sp>
      <p:pic>
        <p:nvPicPr>
          <p:cNvPr id="9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A4736656-6425-9845-9F53-8E28D44E6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1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C5B98-016A-064A-A49F-8F8065ABC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8C5D7-18A0-E442-A0CB-E4C82A786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Discrete time system for training</a:t>
            </a:r>
          </a:p>
          <a:p>
            <a:r>
              <a:rPr lang="en-US" dirty="0"/>
              <a:t>The parameterized controller shows up at all timesteps</a:t>
            </a:r>
          </a:p>
          <a:p>
            <a:r>
              <a:rPr lang="en-US" dirty="0"/>
              <a:t>Straightforward gradient update is inefficient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3FB82-BE46-1C45-A0F5-7DA892280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21</a:t>
            </a:fld>
            <a:r>
              <a:rPr lang="en-US" altLang="ko-KR" dirty="0"/>
              <a:t>/30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80F58-71EB-5B4C-9684-86C304A3557A}"/>
              </a:ext>
            </a:extLst>
          </p:cNvPr>
          <p:cNvSpPr txBox="1"/>
          <p:nvPr/>
        </p:nvSpPr>
        <p:spPr>
          <a:xfrm>
            <a:off x="2947867" y="1537397"/>
            <a:ext cx="16081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power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496490-1532-3D4C-9069-3813D599C8B6}"/>
              </a:ext>
            </a:extLst>
          </p:cNvPr>
          <p:cNvSpPr txBox="1"/>
          <p:nvPr/>
        </p:nvSpPr>
        <p:spPr>
          <a:xfrm>
            <a:off x="1154255" y="153620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initialization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C7F22-09B7-C241-A070-793A610FAB7D}"/>
              </a:ext>
            </a:extLst>
          </p:cNvPr>
          <p:cNvSpPr txBox="1"/>
          <p:nvPr/>
        </p:nvSpPr>
        <p:spPr>
          <a:xfrm>
            <a:off x="5171084" y="1361015"/>
            <a:ext cx="1454244" cy="701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time-domain</a:t>
            </a:r>
          </a:p>
          <a:p>
            <a:r>
              <a:rPr lang="en-US" sz="1800" dirty="0"/>
              <a:t>simulation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34427-FEBE-3343-95C3-F428DA3C47E9}"/>
              </a:ext>
            </a:extLst>
          </p:cNvPr>
          <p:cNvSpPr txBox="1"/>
          <p:nvPr/>
        </p:nvSpPr>
        <p:spPr>
          <a:xfrm>
            <a:off x="7121703" y="152721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68BA89-F8AB-A64A-80B9-B501ADB14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20670" y="2248455"/>
            <a:ext cx="889000" cy="9017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A92669-F59D-1E4B-A3C4-9915E2973C6A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 bwMode="auto">
          <a:xfrm>
            <a:off x="2531555" y="1720870"/>
            <a:ext cx="416310" cy="11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C7C947-736B-044C-8E94-5D12D9B0E170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 bwMode="auto">
          <a:xfrm flipV="1">
            <a:off x="4555998" y="1711879"/>
            <a:ext cx="615086" cy="10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429301-5E7B-F44F-A97C-1AC723E1FD50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 flipV="1">
            <a:off x="6625330" y="1711880"/>
            <a:ext cx="496373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82A06B-E3A4-C24D-9060-4B700687DCDC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7425631" y="1896546"/>
            <a:ext cx="0" cy="8027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1935AA-A634-BC4C-8BFB-80707E53F4D9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 flipH="1">
            <a:off x="5109670" y="2699305"/>
            <a:ext cx="2315960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11D745-90F0-D543-B7E4-F3BCA13A9220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 flipH="1">
            <a:off x="3751933" y="2699305"/>
            <a:ext cx="46873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6D9C55-116F-A143-AD01-5F09382FB6AB}"/>
              </a:ext>
            </a:extLst>
          </p:cNvPr>
          <p:cNvCxnSpPr>
            <a:cxnSpLocks/>
            <a:endCxn id="5" idx="2"/>
          </p:cNvCxnSpPr>
          <p:nvPr/>
        </p:nvCxnSpPr>
        <p:spPr bwMode="auto">
          <a:xfrm flipV="1">
            <a:off x="3751932" y="1906729"/>
            <a:ext cx="0" cy="78239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0ED095F-7E40-254A-95AF-DEB536AE3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66" y="2267505"/>
            <a:ext cx="431800" cy="279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BD8C33-9268-4D42-B55A-07038B3A29F6}"/>
              </a:ext>
            </a:extLst>
          </p:cNvPr>
          <p:cNvSpPr/>
          <p:nvPr/>
        </p:nvSpPr>
        <p:spPr bwMode="auto">
          <a:xfrm>
            <a:off x="3889088" y="2086283"/>
            <a:ext cx="1948909" cy="134267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cs typeface="Arial" charset="0"/>
            </a:endParaRPr>
          </a:p>
        </p:txBody>
      </p:sp>
      <p:pic>
        <p:nvPicPr>
          <p:cNvPr id="19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5B329A69-C6B3-794A-893C-4B36D4579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09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75DF-036D-6C47-9648-D4D311E7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for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7BDB0-B1EC-B545-8CF0-62C486674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About 75% reduction in training time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2916A-52C4-B94A-B254-7B36CDFDB9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22</a:t>
            </a:fld>
            <a:r>
              <a:rPr lang="en-US" altLang="ko-KR" dirty="0"/>
              <a:t>/30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09906D-EB82-DA45-9C1F-4745E109ECC0}"/>
                  </a:ext>
                </a:extLst>
              </p:cNvPr>
              <p:cNvSpPr txBox="1"/>
              <p:nvPr/>
            </p:nvSpPr>
            <p:spPr>
              <a:xfrm>
                <a:off x="457332" y="1167054"/>
                <a:ext cx="8229336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+mn-lt"/>
                    <a:cs typeface="Calibri" panose="020F0502020204030204" pitchFamily="34" charset="0"/>
                  </a:rPr>
                  <a:t>Integrate state transition dynamics in recurrent neural network (RNN) </a:t>
                </a:r>
              </a:p>
              <a:p>
                <a:pPr marL="800100" lvl="1" indent="-34290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+mn-lt"/>
                    <a:cs typeface="Calibri" panose="020F0502020204030204" pitchFamily="34" charset="0"/>
                  </a:rPr>
                  <a:t>Define the cell states 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>
                    <a:latin typeface="+mn-lt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𝜔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en-US" dirty="0">
                  <a:latin typeface="+mn-lt"/>
                  <a:cs typeface="Calibri" panose="020F0502020204030204" pitchFamily="34" charset="0"/>
                </a:endParaRPr>
              </a:p>
              <a:p>
                <a:pPr marL="800100" lvl="1" indent="-342900"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+mn-lt"/>
                    <a:cs typeface="Calibri" panose="020F0502020204030204" pitchFamily="34" charset="0"/>
                  </a:rPr>
                  <a:t>Operation of cell unit follows the swing equation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09906D-EB82-DA45-9C1F-4745E109E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32" y="1167054"/>
                <a:ext cx="8229336" cy="1569660"/>
              </a:xfrm>
              <a:prstGeom prst="rect">
                <a:avLst/>
              </a:prstGeom>
              <a:blipFill>
                <a:blip r:embed="rId2"/>
                <a:stretch>
                  <a:fillRect l="-1080" t="-32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ED783A8-6E33-D84E-ACDA-A121925C3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33" y="3075555"/>
            <a:ext cx="7432019" cy="20914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6C4AFE-5618-4543-A772-3F704DEB99C3}"/>
              </a:ext>
            </a:extLst>
          </p:cNvPr>
          <p:cNvSpPr/>
          <p:nvPr/>
        </p:nvSpPr>
        <p:spPr bwMode="auto">
          <a:xfrm>
            <a:off x="152399" y="4195349"/>
            <a:ext cx="1385606" cy="3741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A0788-7830-6C44-8385-3152CB38C9D9}"/>
              </a:ext>
            </a:extLst>
          </p:cNvPr>
          <p:cNvSpPr txBox="1"/>
          <p:nvPr/>
        </p:nvSpPr>
        <p:spPr>
          <a:xfrm>
            <a:off x="199670" y="4203890"/>
            <a:ext cx="146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swing equations</a:t>
            </a:r>
          </a:p>
        </p:txBody>
      </p:sp>
      <p:pic>
        <p:nvPicPr>
          <p:cNvPr id="10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BEEF742F-5828-E348-999D-7AA6B3C9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240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8BE9-95EC-F344-BA99-FFC1DC80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9081B-4FEA-8D43-8595-ADA596F34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37" y="1447800"/>
            <a:ext cx="4212642" cy="5257800"/>
          </a:xfrm>
        </p:spPr>
        <p:txBody>
          <a:bodyPr/>
          <a:lstStyle/>
          <a:p>
            <a:r>
              <a:rPr lang="en-US" dirty="0"/>
              <a:t>Added some inverter-based resources </a:t>
            </a:r>
          </a:p>
          <a:p>
            <a:r>
              <a:rPr lang="en-US" dirty="0"/>
              <a:t>Random initialization and step disturbances</a:t>
            </a:r>
          </a:p>
          <a:p>
            <a:r>
              <a:rPr lang="en-US" dirty="0"/>
              <a:t>Performance metric:     max frequency deviation and control effort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97E43-2692-034D-A3EF-81006BA60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23</a:t>
            </a:fld>
            <a:r>
              <a:rPr lang="en-US" altLang="ko-KR" dirty="0"/>
              <a:t>/30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7813E9-C43C-C04C-A715-FC593D452BC0}"/>
              </a:ext>
            </a:extLst>
          </p:cNvPr>
          <p:cNvGrpSpPr/>
          <p:nvPr/>
        </p:nvGrpSpPr>
        <p:grpSpPr>
          <a:xfrm>
            <a:off x="4898442" y="1273629"/>
            <a:ext cx="3840500" cy="3456450"/>
            <a:chOff x="2766965" y="1547155"/>
            <a:chExt cx="3840500" cy="3456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460DDA-3B4E-DA46-A7B6-E61E3C034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6965" y="1547155"/>
              <a:ext cx="3840500" cy="344406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F63B4C-E416-F54A-BF8E-C8B7BCB88746}"/>
                </a:ext>
              </a:extLst>
            </p:cNvPr>
            <p:cNvSpPr/>
            <p:nvPr/>
          </p:nvSpPr>
          <p:spPr bwMode="auto">
            <a:xfrm>
              <a:off x="2882181" y="1700775"/>
              <a:ext cx="1036934" cy="2304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3492C8-913D-4947-89D6-3F6DC50B2217}"/>
                </a:ext>
              </a:extLst>
            </p:cNvPr>
            <p:cNvSpPr/>
            <p:nvPr/>
          </p:nvSpPr>
          <p:spPr bwMode="auto">
            <a:xfrm>
              <a:off x="3477458" y="4658760"/>
              <a:ext cx="1171352" cy="34484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1D0C8F-3BB4-C84D-89C7-2F80D1778C73}"/>
                </a:ext>
              </a:extLst>
            </p:cNvPr>
            <p:cNvSpPr/>
            <p:nvPr/>
          </p:nvSpPr>
          <p:spPr bwMode="auto">
            <a:xfrm>
              <a:off x="4773626" y="4646371"/>
              <a:ext cx="1641813" cy="35723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2B33C1-90C9-B842-8487-C4C23FB9CEB4}"/>
                </a:ext>
              </a:extLst>
            </p:cNvPr>
            <p:cNvSpPr/>
            <p:nvPr/>
          </p:nvSpPr>
          <p:spPr bwMode="auto">
            <a:xfrm>
              <a:off x="5790371" y="2527643"/>
              <a:ext cx="817094" cy="24847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474BC1-B3AE-A541-AF4E-1F617EB8D40B}"/>
                </a:ext>
              </a:extLst>
            </p:cNvPr>
            <p:cNvSpPr/>
            <p:nvPr/>
          </p:nvSpPr>
          <p:spPr bwMode="auto">
            <a:xfrm>
              <a:off x="5594532" y="3168941"/>
              <a:ext cx="590478" cy="2360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81C9ACC-4EA6-BC4E-9D17-BB3FAEED637E}"/>
              </a:ext>
            </a:extLst>
          </p:cNvPr>
          <p:cNvSpPr/>
          <p:nvPr/>
        </p:nvSpPr>
        <p:spPr>
          <a:xfrm>
            <a:off x="5888490" y="1184029"/>
            <a:ext cx="2954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IEEE 39 bus system</a:t>
            </a:r>
          </a:p>
        </p:txBody>
      </p:sp>
      <p:pic>
        <p:nvPicPr>
          <p:cNvPr id="13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EDFF6180-0F7A-3B4F-B8BF-1E84ACB29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0379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3D48-CF0F-934D-8DB1-B8B6A554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490530" cy="762000"/>
          </a:xfrm>
        </p:spPr>
        <p:txBody>
          <a:bodyPr/>
          <a:lstStyle/>
          <a:p>
            <a:r>
              <a:rPr lang="en-US" dirty="0"/>
              <a:t>Full Machine and Power Electronics Models</a:t>
            </a:r>
          </a:p>
        </p:txBody>
      </p:sp>
      <p:pic>
        <p:nvPicPr>
          <p:cNvPr id="7" name="Content Placeholder 6" descr="A picture containing text, clock, screenshot&#10;&#10;Description automatically generated">
            <a:extLst>
              <a:ext uri="{FF2B5EF4-FFF2-40B4-BE49-F238E27FC236}">
                <a16:creationId xmlns:a16="http://schemas.microsoft.com/office/drawing/2014/main" id="{1F166CA7-FC5B-994C-90F8-3BEF3C0CC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228" y="5187716"/>
            <a:ext cx="6898702" cy="978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445B7-07BA-A54C-A46B-636E5F8BFB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24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F79005FE-957C-3542-AD84-FF45C118A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17" y="1393537"/>
            <a:ext cx="6236219" cy="33923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C2F75B-0BD1-724B-8B7F-2F57E37EB80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93720" y="4415688"/>
            <a:ext cx="268836" cy="772028"/>
          </a:xfrm>
          <a:prstGeom prst="straightConnector1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B2729FF2-3F04-D545-B8C1-27B6D0A5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807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Simulation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>
                <a:solidFill>
                  <a:srgbClr val="000000"/>
                </a:solidFill>
                <a:cs typeface="Arial"/>
              </a:rPr>
              <a:pPr>
                <a:defRPr/>
              </a:pPr>
              <a:t>25</a:t>
            </a:fld>
            <a:r>
              <a:rPr lang="en-US" altLang="ko-KR" dirty="0">
                <a:solidFill>
                  <a:srgbClr val="000000"/>
                </a:solidFill>
                <a:cs typeface="Arial"/>
              </a:rPr>
              <a:t>/30</a:t>
            </a:r>
          </a:p>
        </p:txBody>
      </p:sp>
      <p:pic>
        <p:nvPicPr>
          <p:cNvPr id="21" name="Picture 2" descr="http://www.washington.edu/brand/files/2014/09/W-Logo_Purple_He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59A9DB-A12F-2049-96EC-AD6DD0BB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65" y="1342803"/>
            <a:ext cx="7772400" cy="47361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Cost vs variations in initialization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 control laws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AB492-56CC-4A42-908B-AFDFD12F5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030" y="1777585"/>
            <a:ext cx="4414732" cy="240142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DB3DD51-8219-3346-BBFB-3D81D14F4D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50" y="4606656"/>
            <a:ext cx="36068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42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D12D-3D67-BF42-9B4F-A0B5351C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D5F84-A6FB-FE44-977C-1829C320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a cold start, takes about 12 minutes to train the controller for the 39-bus system</a:t>
            </a:r>
          </a:p>
          <a:p>
            <a:r>
              <a:rPr lang="en-US" dirty="0"/>
              <a:t>300-bus system: about 14.5 minutes to train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Warm start </a:t>
            </a:r>
            <a:r>
              <a:rPr lang="en-US" dirty="0"/>
              <a:t>helps quite a bit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14948-E3BA-6645-87E9-54E6F9B02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26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2CB36-8CDA-FC49-8593-C50C3824C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483" y="3429217"/>
            <a:ext cx="4295825" cy="27047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199303-E7B8-6643-AC08-FE158B1B53C3}"/>
              </a:ext>
            </a:extLst>
          </p:cNvPr>
          <p:cNvSpPr/>
          <p:nvPr/>
        </p:nvSpPr>
        <p:spPr bwMode="auto">
          <a:xfrm>
            <a:off x="4114801" y="3697836"/>
            <a:ext cx="2185425" cy="72969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463B7-7067-F242-AB7C-AA6E476B4788}"/>
              </a:ext>
            </a:extLst>
          </p:cNvPr>
          <p:cNvSpPr txBox="1"/>
          <p:nvPr/>
        </p:nvSpPr>
        <p:spPr>
          <a:xfrm>
            <a:off x="3221307" y="3760973"/>
            <a:ext cx="110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Cold Start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371950-D5F7-1843-8764-A0A88DDED22B}"/>
              </a:ext>
            </a:extLst>
          </p:cNvPr>
          <p:cNvSpPr txBox="1"/>
          <p:nvPr/>
        </p:nvSpPr>
        <p:spPr>
          <a:xfrm>
            <a:off x="5520336" y="4911429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Linear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C7994-7621-AA40-9286-B87CC572026F}"/>
              </a:ext>
            </a:extLst>
          </p:cNvPr>
          <p:cNvSpPr txBox="1"/>
          <p:nvPr/>
        </p:nvSpPr>
        <p:spPr>
          <a:xfrm>
            <a:off x="1691625" y="5709613"/>
            <a:ext cx="125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Warm Start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7EE64F1-56B0-5640-9131-272161894358}"/>
              </a:ext>
            </a:extLst>
          </p:cNvPr>
          <p:cNvCxnSpPr>
            <a:cxnSpLocks/>
          </p:cNvCxnSpPr>
          <p:nvPr/>
        </p:nvCxnSpPr>
        <p:spPr bwMode="auto">
          <a:xfrm flipV="1">
            <a:off x="2897025" y="5581117"/>
            <a:ext cx="228732" cy="26087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B16F99A0-5046-D543-B8E5-87619C22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78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6509180-226B-AD4D-8120-75FDA6102CDE}"/>
              </a:ext>
            </a:extLst>
          </p:cNvPr>
          <p:cNvGrpSpPr/>
          <p:nvPr/>
        </p:nvGrpSpPr>
        <p:grpSpPr>
          <a:xfrm>
            <a:off x="5095022" y="1969610"/>
            <a:ext cx="3840500" cy="3456450"/>
            <a:chOff x="2766965" y="1547155"/>
            <a:chExt cx="3840500" cy="34564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74CB27-B9A1-2D46-97DC-B84D93181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6965" y="1547155"/>
              <a:ext cx="3840500" cy="344406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8B46D6-4F9C-2D4B-91CF-BD2A4F1FB88A}"/>
                </a:ext>
              </a:extLst>
            </p:cNvPr>
            <p:cNvSpPr/>
            <p:nvPr/>
          </p:nvSpPr>
          <p:spPr bwMode="auto">
            <a:xfrm>
              <a:off x="2882181" y="1700775"/>
              <a:ext cx="1036934" cy="2304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3E02D4-B218-AB43-8049-115C4C461E71}"/>
                </a:ext>
              </a:extLst>
            </p:cNvPr>
            <p:cNvSpPr/>
            <p:nvPr/>
          </p:nvSpPr>
          <p:spPr bwMode="auto">
            <a:xfrm>
              <a:off x="3477458" y="4658760"/>
              <a:ext cx="1171352" cy="34484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382F3A-5986-6C43-93E7-053FC5986F3D}"/>
                </a:ext>
              </a:extLst>
            </p:cNvPr>
            <p:cNvSpPr/>
            <p:nvPr/>
          </p:nvSpPr>
          <p:spPr bwMode="auto">
            <a:xfrm>
              <a:off x="4773626" y="4646371"/>
              <a:ext cx="1641813" cy="35723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843C47-0026-0247-BCA0-FB38AC5988BC}"/>
                </a:ext>
              </a:extLst>
            </p:cNvPr>
            <p:cNvSpPr/>
            <p:nvPr/>
          </p:nvSpPr>
          <p:spPr bwMode="auto">
            <a:xfrm>
              <a:off x="5790371" y="2527643"/>
              <a:ext cx="817094" cy="24847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B7C3ED-FA78-9E4B-8627-A830379864BD}"/>
                </a:ext>
              </a:extLst>
            </p:cNvPr>
            <p:cNvSpPr/>
            <p:nvPr/>
          </p:nvSpPr>
          <p:spPr bwMode="auto">
            <a:xfrm>
              <a:off x="5594532" y="3168941"/>
              <a:ext cx="590478" cy="2360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  <a:cs typeface="Arial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3DD12D-3D67-BF42-9B4F-A0B5351C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D5F84-A6FB-FE44-977C-1829C3202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Topology changes often in real systems </a:t>
            </a:r>
          </a:p>
          <a:p>
            <a:pPr lvl="1"/>
            <a:r>
              <a:rPr lang="en-US" dirty="0"/>
              <a:t>Planned and unplanned outages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14948-E3BA-6645-87E9-54E6F9B02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27</a:t>
            </a:fld>
            <a:r>
              <a:rPr lang="en-US" altLang="ko-KR" dirty="0"/>
              <a:t>/30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904354-E167-1D49-B771-B4833C3898E7}"/>
              </a:ext>
            </a:extLst>
          </p:cNvPr>
          <p:cNvGrpSpPr/>
          <p:nvPr/>
        </p:nvGrpSpPr>
        <p:grpSpPr>
          <a:xfrm>
            <a:off x="5493722" y="3848102"/>
            <a:ext cx="94183" cy="105615"/>
            <a:chOff x="2093047" y="4744371"/>
            <a:chExt cx="94183" cy="10561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AE9454-4FD9-4C46-BB75-B221C1862E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3047" y="4744371"/>
              <a:ext cx="94183" cy="10561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C2E1C1-FF5A-A24F-889E-DD222581018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93047" y="4744371"/>
              <a:ext cx="94183" cy="10561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A0405B-729E-D340-B906-AA144E82923D}"/>
              </a:ext>
            </a:extLst>
          </p:cNvPr>
          <p:cNvGrpSpPr/>
          <p:nvPr/>
        </p:nvGrpSpPr>
        <p:grpSpPr>
          <a:xfrm>
            <a:off x="5860399" y="2940529"/>
            <a:ext cx="94183" cy="105615"/>
            <a:chOff x="2093047" y="4744371"/>
            <a:chExt cx="94183" cy="10561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4A9442-464A-1C4D-82B6-15F35E127B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3047" y="4744371"/>
              <a:ext cx="94183" cy="10561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BDB792-D11A-2E49-8C55-F7659816819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93047" y="4744371"/>
              <a:ext cx="94183" cy="10561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3" name="Picture 32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47C2A315-10B6-574B-8777-757102256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07" y="2950098"/>
            <a:ext cx="4551608" cy="182880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E2562D7-4FAD-5B46-BB86-C4FD530AED6E}"/>
              </a:ext>
            </a:extLst>
          </p:cNvPr>
          <p:cNvCxnSpPr>
            <a:cxnSpLocks/>
          </p:cNvCxnSpPr>
          <p:nvPr/>
        </p:nvCxnSpPr>
        <p:spPr bwMode="auto">
          <a:xfrm>
            <a:off x="1230765" y="2461263"/>
            <a:ext cx="0" cy="47926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C8C7C4-A5B6-2A4C-B54A-0623EB8B3B44}"/>
              </a:ext>
            </a:extLst>
          </p:cNvPr>
          <p:cNvCxnSpPr>
            <a:cxnSpLocks/>
          </p:cNvCxnSpPr>
          <p:nvPr/>
        </p:nvCxnSpPr>
        <p:spPr bwMode="auto">
          <a:xfrm>
            <a:off x="2997395" y="3348214"/>
            <a:ext cx="0" cy="47926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58A41E3-62E0-CF49-B66E-1460FE249561}"/>
              </a:ext>
            </a:extLst>
          </p:cNvPr>
          <p:cNvSpPr txBox="1"/>
          <p:nvPr/>
        </p:nvSpPr>
        <p:spPr>
          <a:xfrm>
            <a:off x="417509" y="2108808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step disturbance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8EC4E2-92E6-1E42-A5F0-C21BEA1E03F5}"/>
              </a:ext>
            </a:extLst>
          </p:cNvPr>
          <p:cNvSpPr txBox="1"/>
          <p:nvPr/>
        </p:nvSpPr>
        <p:spPr>
          <a:xfrm>
            <a:off x="2442985" y="3004716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line outage</a:t>
            </a:r>
          </a:p>
        </p:txBody>
      </p:sp>
      <p:pic>
        <p:nvPicPr>
          <p:cNvPr id="23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31BFF70C-AB16-C347-9D24-9E517B421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908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AC13-12ED-D541-8272-10FC112E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562B5-1831-4443-B8E4-F91282987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Stability conditions do not depend on topology</a:t>
            </a:r>
          </a:p>
          <a:p>
            <a:r>
              <a:rPr lang="en-US" dirty="0"/>
              <a:t>Optimality does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7E883-A60E-CD4A-B6D1-EF1AB32FF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28</a:t>
            </a:fld>
            <a:r>
              <a:rPr lang="en-US" altLang="ko-KR" dirty="0"/>
              <a:t>/30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5A0B2-49C4-2444-8660-4717561C6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74" y="1457502"/>
            <a:ext cx="3341235" cy="1373748"/>
          </a:xfrm>
          <a:prstGeom prst="rect">
            <a:avLst/>
          </a:prstGeom>
        </p:spPr>
      </p:pic>
      <p:sp>
        <p:nvSpPr>
          <p:cNvPr id="7" name="文本框 48">
            <a:extLst>
              <a:ext uri="{FF2B5EF4-FFF2-40B4-BE49-F238E27FC236}">
                <a16:creationId xmlns:a16="http://schemas.microsoft.com/office/drawing/2014/main" id="{A8786AE7-A92C-9642-84F3-7AE399A47A6B}"/>
              </a:ext>
            </a:extLst>
          </p:cNvPr>
          <p:cNvSpPr txBox="1"/>
          <p:nvPr/>
        </p:nvSpPr>
        <p:spPr>
          <a:xfrm>
            <a:off x="1061538" y="3074987"/>
            <a:ext cx="2342705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C0504D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800" kern="1200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Positive Definiteness</a:t>
            </a:r>
            <a:endParaRPr lang="zh-CN" altLang="en-US" sz="2000" dirty="0"/>
          </a:p>
        </p:txBody>
      </p:sp>
      <p:sp>
        <p:nvSpPr>
          <p:cNvPr id="8" name="文本框 48">
            <a:extLst>
              <a:ext uri="{FF2B5EF4-FFF2-40B4-BE49-F238E27FC236}">
                <a16:creationId xmlns:a16="http://schemas.microsoft.com/office/drawing/2014/main" id="{6D34BE5A-BA99-614A-B0A0-D2BA92BBF567}"/>
              </a:ext>
            </a:extLst>
          </p:cNvPr>
          <p:cNvSpPr txBox="1"/>
          <p:nvPr/>
        </p:nvSpPr>
        <p:spPr>
          <a:xfrm>
            <a:off x="5329729" y="3074987"/>
            <a:ext cx="2342705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C0504D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800" kern="1200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2000" dirty="0"/>
              <a:t>Dissipative</a:t>
            </a:r>
            <a:endParaRPr lang="zh-CN" alt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95039E-2FA3-0B48-890B-490D9DE0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850" y="3687941"/>
            <a:ext cx="1956460" cy="369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FC4D9-2721-AD43-BD5B-BE7DCFE08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839" y="1393537"/>
            <a:ext cx="4451698" cy="1582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722B9-5B55-0148-A751-2580D9EC1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76" y="3628062"/>
            <a:ext cx="1535557" cy="400110"/>
          </a:xfrm>
          <a:prstGeom prst="rect">
            <a:avLst/>
          </a:prstGeom>
        </p:spPr>
      </p:pic>
      <p:pic>
        <p:nvPicPr>
          <p:cNvPr id="12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BF659B88-B99E-3D48-9823-866EAC9E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236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7E7E-B675-C840-A5A8-D7909E6D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Machines to Electronics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13161-6022-4D45-A032-048A3EBC94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C9E98-B691-C24D-8E0D-1A70F9845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88" y="1700775"/>
            <a:ext cx="7001248" cy="3419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87553-38F0-0E40-A0D1-3369EC56FF86}"/>
              </a:ext>
            </a:extLst>
          </p:cNvPr>
          <p:cNvSpPr txBox="1"/>
          <p:nvPr/>
        </p:nvSpPr>
        <p:spPr>
          <a:xfrm>
            <a:off x="1230764" y="1239112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Sustainable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8C7C1-B8C0-2D45-933B-48EE899CFDE6}"/>
              </a:ext>
            </a:extLst>
          </p:cNvPr>
          <p:cNvSpPr txBox="1"/>
          <p:nvPr/>
        </p:nvSpPr>
        <p:spPr>
          <a:xfrm>
            <a:off x="5468340" y="1241716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Sustainable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C8D88-FC6F-B848-824C-8CBC83D8F872}"/>
              </a:ext>
            </a:extLst>
          </p:cNvPr>
          <p:cNvSpPr txBox="1"/>
          <p:nvPr/>
        </p:nvSpPr>
        <p:spPr>
          <a:xfrm>
            <a:off x="424260" y="5187279"/>
            <a:ext cx="4454980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Hundreds of generators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Large mechanical inertia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Slow and inflexible control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3EC43-2705-8C48-A799-9BA6690C5B06}"/>
              </a:ext>
            </a:extLst>
          </p:cNvPr>
          <p:cNvSpPr txBox="1"/>
          <p:nvPr/>
        </p:nvSpPr>
        <p:spPr>
          <a:xfrm>
            <a:off x="4821032" y="5180309"/>
            <a:ext cx="4454980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Millions of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Less stored energy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Fast and flexible control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AA8747-C136-FF4B-95A0-4C95036EB0D9}"/>
              </a:ext>
            </a:extLst>
          </p:cNvPr>
          <p:cNvSpPr txBox="1"/>
          <p:nvPr/>
        </p:nvSpPr>
        <p:spPr>
          <a:xfrm>
            <a:off x="7061820" y="4872534"/>
            <a:ext cx="1217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Tamrakar</a:t>
            </a:r>
            <a:r>
              <a:rPr lang="en-US" sz="1400" dirty="0">
                <a:solidFill>
                  <a:schemeClr val="bg2"/>
                </a:solidFill>
              </a:rPr>
              <a:t>, 17</a:t>
            </a:r>
          </a:p>
        </p:txBody>
      </p:sp>
      <p:pic>
        <p:nvPicPr>
          <p:cNvPr id="12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76C7A3A6-1377-F14A-A965-7FA853E5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2E038E-9EF9-F64D-8114-37281AF50DD9}"/>
              </a:ext>
            </a:extLst>
          </p:cNvPr>
          <p:cNvSpPr txBox="1"/>
          <p:nvPr/>
        </p:nvSpPr>
        <p:spPr>
          <a:xfrm>
            <a:off x="3035801" y="2891330"/>
            <a:ext cx="84491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High Inertia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4D3B84-DFC8-A546-BC0D-A4FEE795AF38}"/>
              </a:ext>
            </a:extLst>
          </p:cNvPr>
          <p:cNvSpPr txBox="1"/>
          <p:nvPr/>
        </p:nvSpPr>
        <p:spPr>
          <a:xfrm>
            <a:off x="6971894" y="2891329"/>
            <a:ext cx="84491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Low Inertia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B199F4-A777-7442-B075-94DF83CF1B9C}"/>
              </a:ext>
            </a:extLst>
          </p:cNvPr>
          <p:cNvSpPr txBox="1"/>
          <p:nvPr/>
        </p:nvSpPr>
        <p:spPr>
          <a:xfrm>
            <a:off x="405703" y="5509630"/>
            <a:ext cx="36420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8368D-7CEF-EC4E-AE01-09E3466A8714}"/>
              </a:ext>
            </a:extLst>
          </p:cNvPr>
          <p:cNvSpPr txBox="1"/>
          <p:nvPr/>
        </p:nvSpPr>
        <p:spPr>
          <a:xfrm>
            <a:off x="413701" y="5175102"/>
            <a:ext cx="36420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5DEF8B-F8C8-D344-A428-A5CA3A3DB3EE}"/>
              </a:ext>
            </a:extLst>
          </p:cNvPr>
          <p:cNvSpPr txBox="1"/>
          <p:nvPr/>
        </p:nvSpPr>
        <p:spPr>
          <a:xfrm>
            <a:off x="4794477" y="5484717"/>
            <a:ext cx="28725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2CA482-5CA8-F545-AD9D-F8D059724899}"/>
              </a:ext>
            </a:extLst>
          </p:cNvPr>
          <p:cNvSpPr txBox="1"/>
          <p:nvPr/>
        </p:nvSpPr>
        <p:spPr>
          <a:xfrm>
            <a:off x="4802475" y="5150189"/>
            <a:ext cx="28725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A8A574-CF6C-F343-9924-D97B6CAF0BC3}"/>
              </a:ext>
            </a:extLst>
          </p:cNvPr>
          <p:cNvSpPr txBox="1"/>
          <p:nvPr/>
        </p:nvSpPr>
        <p:spPr>
          <a:xfrm>
            <a:off x="4756005" y="5892666"/>
            <a:ext cx="36420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DD6EBB-B2BD-8B4A-81E3-224E78BFA283}"/>
              </a:ext>
            </a:extLst>
          </p:cNvPr>
          <p:cNvSpPr txBox="1"/>
          <p:nvPr/>
        </p:nvSpPr>
        <p:spPr>
          <a:xfrm>
            <a:off x="440266" y="5883788"/>
            <a:ext cx="28725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-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6F4B7D-3270-6C4D-8D2C-E7D8253D5059}"/>
              </a:ext>
            </a:extLst>
          </p:cNvPr>
          <p:cNvSpPr/>
          <p:nvPr/>
        </p:nvSpPr>
        <p:spPr bwMode="auto">
          <a:xfrm>
            <a:off x="489836" y="5928239"/>
            <a:ext cx="7543016" cy="38900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570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F71D-E277-4643-9508-9218D5FA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4A881-3E09-E042-966E-CABC68D8D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used lossless power flow equations</a:t>
            </a:r>
          </a:p>
          <a:p>
            <a:r>
              <a:rPr lang="en-US" dirty="0"/>
              <a:t>Real system have (small) losses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energy functions for lossy networks</a:t>
            </a:r>
          </a:p>
          <a:p>
            <a:r>
              <a:rPr lang="en-US" dirty="0"/>
              <a:t>Use learning to augment the previous Lyapunov function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DD697-3374-4F4D-A384-1A50410661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29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E4423-4E2C-5D44-BE14-BA286AAE1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90" y="2392067"/>
            <a:ext cx="6666620" cy="1222331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FB9096AF-A306-434F-A645-21E66565E325}"/>
              </a:ext>
            </a:extLst>
          </p:cNvPr>
          <p:cNvSpPr/>
          <p:nvPr/>
        </p:nvSpPr>
        <p:spPr bwMode="auto">
          <a:xfrm rot="16200000">
            <a:off x="7169129" y="2694115"/>
            <a:ext cx="166592" cy="167397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1EED6-7C79-8E46-AFAB-28C84A9EE772}"/>
              </a:ext>
            </a:extLst>
          </p:cNvPr>
          <p:cNvSpPr txBox="1"/>
          <p:nvPr/>
        </p:nvSpPr>
        <p:spPr>
          <a:xfrm>
            <a:off x="6374908" y="3546784"/>
            <a:ext cx="206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lossy power flow</a:t>
            </a:r>
          </a:p>
        </p:txBody>
      </p:sp>
      <p:pic>
        <p:nvPicPr>
          <p:cNvPr id="8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FD70B9FB-28F7-0F4C-AAE3-1B07CB781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7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F71D-E277-4643-9508-9218D5FA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7261570" cy="762000"/>
          </a:xfrm>
        </p:spPr>
        <p:txBody>
          <a:bodyPr/>
          <a:lstStyle/>
          <a:p>
            <a:r>
              <a:rPr lang="en-US" dirty="0"/>
              <a:t>Future Questions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4A881-3E09-E042-966E-CABC68D8D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33" y="1182336"/>
            <a:ext cx="8235950" cy="5257800"/>
          </a:xfrm>
        </p:spPr>
        <p:txBody>
          <a:bodyPr/>
          <a:lstStyle/>
          <a:p>
            <a:r>
              <a:rPr lang="en-US" dirty="0"/>
              <a:t>Other control problems</a:t>
            </a:r>
          </a:p>
          <a:p>
            <a:r>
              <a:rPr lang="en-US" dirty="0"/>
              <a:t>Understanding robustness and perturbations </a:t>
            </a:r>
          </a:p>
          <a:p>
            <a:r>
              <a:rPr lang="en-US" dirty="0"/>
              <a:t>Stability doesn’t imply hard constraint satisfaction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Summary:</a:t>
            </a:r>
          </a:p>
          <a:p>
            <a:r>
              <a:rPr lang="en-US" dirty="0"/>
              <a:t>Learning can solve hard problems</a:t>
            </a:r>
          </a:p>
          <a:p>
            <a:r>
              <a:rPr lang="en-US" dirty="0"/>
              <a:t>Physical constraints makes the problem easier and more interesting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DD697-3374-4F4D-A384-1A50410661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30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590EA9B7-5029-9042-BD02-EE0AF06C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433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84213-99D4-FE4B-AEF8-D55A290F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Degradation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BA1F1-5C2C-4442-A6F1-9B2220974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A48B2-5866-D14B-9F8E-5F1CBF300C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3</a:t>
            </a:fld>
            <a:r>
              <a:rPr lang="en-US" altLang="ko-KR" dirty="0"/>
              <a:t>/30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DC28E6-BA5B-9548-8201-8F6567B65BEA}"/>
              </a:ext>
            </a:extLst>
          </p:cNvPr>
          <p:cNvGrpSpPr>
            <a:grpSpLocks noChangeAspect="1"/>
          </p:cNvGrpSpPr>
          <p:nvPr/>
        </p:nvGrpSpPr>
        <p:grpSpPr>
          <a:xfrm rot="294580">
            <a:off x="4585550" y="1284009"/>
            <a:ext cx="3924102" cy="3102723"/>
            <a:chOff x="4730629" y="932572"/>
            <a:chExt cx="4316512" cy="34129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F9A895-7164-A24C-927A-13E07FA27329}"/>
                </a:ext>
              </a:extLst>
            </p:cNvPr>
            <p:cNvSpPr/>
            <p:nvPr/>
          </p:nvSpPr>
          <p:spPr>
            <a:xfrm>
              <a:off x="4730629" y="1055078"/>
              <a:ext cx="4307324" cy="319344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F60077-4217-7B47-8368-788B74DA1277}"/>
                </a:ext>
              </a:extLst>
            </p:cNvPr>
            <p:cNvGrpSpPr/>
            <p:nvPr/>
          </p:nvGrpSpPr>
          <p:grpSpPr>
            <a:xfrm>
              <a:off x="4749958" y="932572"/>
              <a:ext cx="4225647" cy="3050969"/>
              <a:chOff x="609785" y="946556"/>
              <a:chExt cx="4225647" cy="327674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ECBF852-6808-9541-A616-8C189AE2A2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3380" y="1733935"/>
                <a:ext cx="3861288" cy="248937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A3EC083-42D4-A64C-AA1C-43F1D546F4A9}"/>
                  </a:ext>
                </a:extLst>
              </p:cNvPr>
              <p:cNvSpPr txBox="1"/>
              <p:nvPr/>
            </p:nvSpPr>
            <p:spPr>
              <a:xfrm>
                <a:off x="609785" y="946556"/>
                <a:ext cx="4225647" cy="1483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6"/>
                    </a:solidFill>
                  </a:rPr>
                  <a:t>Nordic system: </a:t>
                </a:r>
                <a:r>
                  <a:rPr lang="en-US" sz="1400" dirty="0"/>
                  <a:t>disturbances with frequencies under 49.7 Hz due to an N-1 contingency. </a:t>
                </a:r>
              </a:p>
              <a:p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F47B9B-1B0C-764B-B387-EC3D23FEE1D1}"/>
                </a:ext>
              </a:extLst>
            </p:cNvPr>
            <p:cNvSpPr txBox="1"/>
            <p:nvPr/>
          </p:nvSpPr>
          <p:spPr>
            <a:xfrm>
              <a:off x="5648605" y="3871589"/>
              <a:ext cx="3398536" cy="473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 [Winter et al. IEEE Power &amp; Energy Magazine  ‘15]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B27A03-F1FD-A34A-B34C-7DC994A204A2}"/>
              </a:ext>
            </a:extLst>
          </p:cNvPr>
          <p:cNvGrpSpPr/>
          <p:nvPr/>
        </p:nvGrpSpPr>
        <p:grpSpPr>
          <a:xfrm>
            <a:off x="-20761" y="1557429"/>
            <a:ext cx="4855893" cy="2786652"/>
            <a:chOff x="-1804137" y="1871879"/>
            <a:chExt cx="4855893" cy="278665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936620-7730-9D46-9986-EE5865C93434}"/>
                </a:ext>
              </a:extLst>
            </p:cNvPr>
            <p:cNvSpPr/>
            <p:nvPr/>
          </p:nvSpPr>
          <p:spPr bwMode="auto">
            <a:xfrm>
              <a:off x="-1804137" y="1871879"/>
              <a:ext cx="4833513" cy="278665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239DB5-B61D-B04E-98C4-6D1C28235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14535" y="2504352"/>
              <a:ext cx="3505200" cy="15494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42C881-591E-8549-B74C-F03C3599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687" y="1926836"/>
              <a:ext cx="1663700" cy="6096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CED2B4-3CB2-824C-9CED-6BB5B743CA38}"/>
                </a:ext>
              </a:extLst>
            </p:cNvPr>
            <p:cNvSpPr/>
            <p:nvPr/>
          </p:nvSpPr>
          <p:spPr>
            <a:xfrm>
              <a:off x="-1520244" y="3599044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000" dirty="0"/>
                <a:t>Nine of the 13 wind farms online did not ride through … during the event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822C72-8C7B-E14D-B70B-1215BABB498C}"/>
              </a:ext>
            </a:extLst>
          </p:cNvPr>
          <p:cNvGrpSpPr/>
          <p:nvPr/>
        </p:nvGrpSpPr>
        <p:grpSpPr>
          <a:xfrm>
            <a:off x="3048686" y="2552920"/>
            <a:ext cx="6005356" cy="2974863"/>
            <a:chOff x="3292602" y="3918959"/>
            <a:chExt cx="6005356" cy="297486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7A19177-FFE4-8540-B78D-09EF90BD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2602" y="4697908"/>
              <a:ext cx="5686434" cy="2195914"/>
            </a:xfrm>
            <a:prstGeom prst="rect">
              <a:avLst/>
            </a:prstGeom>
          </p:spPr>
        </p:pic>
        <p:pic>
          <p:nvPicPr>
            <p:cNvPr id="1026" name="Picture 2" descr="FERC Opens Wholesale Markets to DR">
              <a:extLst>
                <a:ext uri="{FF2B5EF4-FFF2-40B4-BE49-F238E27FC236}">
                  <a16:creationId xmlns:a16="http://schemas.microsoft.com/office/drawing/2014/main" id="{649EE7C3-9CE0-6B43-9054-48A94BC0F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621" y="3918959"/>
              <a:ext cx="2493337" cy="1156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EE17E8F-A816-9140-B3C6-40D039E60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29" y="1978535"/>
            <a:ext cx="4088226" cy="2485881"/>
          </a:xfrm>
          <a:prstGeom prst="rect">
            <a:avLst/>
          </a:prstGeom>
        </p:spPr>
      </p:pic>
      <p:pic>
        <p:nvPicPr>
          <p:cNvPr id="20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574C703C-4342-1C48-B54A-2B1B09150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550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D0AA-BA87-514E-B4C9-641EEB9B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Response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391DC-C52E-DE42-B272-679AF8ED3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4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B8ABF-E4BF-0B4E-AA77-570D71D9C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7" y="2048845"/>
            <a:ext cx="4481398" cy="287791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62275F-6925-094C-91D1-264EF727F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58" y="1168400"/>
            <a:ext cx="5633911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Synchronous generators follow negative linear feedback control </a:t>
            </a:r>
          </a:p>
        </p:txBody>
      </p:sp>
      <p:sp>
        <p:nvSpPr>
          <p:cNvPr id="11" name="文本框 48">
            <a:extLst>
              <a:ext uri="{FF2B5EF4-FFF2-40B4-BE49-F238E27FC236}">
                <a16:creationId xmlns:a16="http://schemas.microsoft.com/office/drawing/2014/main" id="{7A2A8D76-1B05-1F4C-9AB7-CC51D41B2BB9}"/>
              </a:ext>
            </a:extLst>
          </p:cNvPr>
          <p:cNvSpPr txBox="1"/>
          <p:nvPr/>
        </p:nvSpPr>
        <p:spPr>
          <a:xfrm>
            <a:off x="6338632" y="1525524"/>
            <a:ext cx="231714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Linear droop control</a:t>
            </a: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C457AE-B89B-D742-B324-195848940305}"/>
              </a:ext>
            </a:extLst>
          </p:cNvPr>
          <p:cNvGrpSpPr/>
          <p:nvPr/>
        </p:nvGrpSpPr>
        <p:grpSpPr>
          <a:xfrm>
            <a:off x="5059540" y="2251979"/>
            <a:ext cx="3981827" cy="1514956"/>
            <a:chOff x="3863186" y="1969610"/>
            <a:chExt cx="4573575" cy="15805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0DCC90-9608-E24E-8E29-52E6C4DB2AE3}"/>
                </a:ext>
              </a:extLst>
            </p:cNvPr>
            <p:cNvSpPr/>
            <p:nvPr/>
          </p:nvSpPr>
          <p:spPr bwMode="auto">
            <a:xfrm>
              <a:off x="5148075" y="1969610"/>
              <a:ext cx="2045450" cy="9144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cs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F45D87-6BF6-6945-8805-6F185B70BC5E}"/>
                </a:ext>
              </a:extLst>
            </p:cNvPr>
            <p:cNvSpPr/>
            <p:nvPr/>
          </p:nvSpPr>
          <p:spPr>
            <a:xfrm>
              <a:off x="5388986" y="2195977"/>
              <a:ext cx="1804773" cy="481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Arial" charset="0"/>
                </a:rPr>
                <a:t>Generator</a:t>
              </a:r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308561-9FCE-CB40-88E7-80ABB0A54657}"/>
                </a:ext>
              </a:extLst>
            </p:cNvPr>
            <p:cNvGrpSpPr/>
            <p:nvPr/>
          </p:nvGrpSpPr>
          <p:grpSpPr>
            <a:xfrm>
              <a:off x="7408543" y="3140788"/>
              <a:ext cx="315678" cy="299573"/>
              <a:chOff x="7229822" y="3263997"/>
              <a:chExt cx="315678" cy="299573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3159EA2-451D-0249-8488-A2170B9C9C9C}"/>
                  </a:ext>
                </a:extLst>
              </p:cNvPr>
              <p:cNvSpPr/>
              <p:nvPr/>
            </p:nvSpPr>
            <p:spPr bwMode="auto">
              <a:xfrm>
                <a:off x="7229822" y="3263997"/>
                <a:ext cx="315678" cy="29957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34" tIns="45717" rIns="91434" bIns="45717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E1709-6E7C-2248-A0FE-DE1A1F348439}"/>
                      </a:ext>
                    </a:extLst>
                  </p:cNvPr>
                  <p:cNvSpPr txBox="1"/>
                  <p:nvPr/>
                </p:nvSpPr>
                <p:spPr>
                  <a:xfrm>
                    <a:off x="7246139" y="3263998"/>
                    <a:ext cx="283045" cy="25687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∑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E1709-6E7C-2248-A0FE-DE1A1F3484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46139" y="3263998"/>
                    <a:ext cx="283045" cy="25687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000" r="-20000" b="-28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F2AE3F-6548-9049-AE68-42B980AF85B4}"/>
                </a:ext>
              </a:extLst>
            </p:cNvPr>
            <p:cNvGrpSpPr/>
            <p:nvPr/>
          </p:nvGrpSpPr>
          <p:grpSpPr>
            <a:xfrm>
              <a:off x="4326631" y="2277022"/>
              <a:ext cx="315678" cy="299573"/>
              <a:chOff x="7229822" y="3263997"/>
              <a:chExt cx="315678" cy="299573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4F06BD9-CFBA-AA42-A9A1-376F394503D4}"/>
                  </a:ext>
                </a:extLst>
              </p:cNvPr>
              <p:cNvSpPr/>
              <p:nvPr/>
            </p:nvSpPr>
            <p:spPr bwMode="auto">
              <a:xfrm>
                <a:off x="7229822" y="3263997"/>
                <a:ext cx="315678" cy="29957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34" tIns="45717" rIns="91434" bIns="45717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B8A4596-681D-9F43-9065-AADE36275B50}"/>
                      </a:ext>
                    </a:extLst>
                  </p:cNvPr>
                  <p:cNvSpPr txBox="1"/>
                  <p:nvPr/>
                </p:nvSpPr>
                <p:spPr>
                  <a:xfrm>
                    <a:off x="7246139" y="3263998"/>
                    <a:ext cx="283045" cy="25687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∑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B8A4596-681D-9F43-9065-AADE36275B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46139" y="3263998"/>
                    <a:ext cx="283045" cy="25687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000" r="-20000" b="-3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165C14F-42FE-5B44-A06F-12F6E16C9A6D}"/>
                </a:ext>
              </a:extLst>
            </p:cNvPr>
            <p:cNvCxnSpPr>
              <a:cxnSpLocks/>
              <a:endCxn id="32" idx="1"/>
            </p:cNvCxnSpPr>
            <p:nvPr/>
          </p:nvCxnSpPr>
          <p:spPr bwMode="auto">
            <a:xfrm>
              <a:off x="3863186" y="2400133"/>
              <a:ext cx="479763" cy="533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7149670-5284-174A-A4DE-E32A985C23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84629" y="2426807"/>
              <a:ext cx="479762" cy="1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1736668-BD42-BC42-97DC-1BFD3A605C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19529" y="2400133"/>
              <a:ext cx="693706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0A9139F-00B6-7341-AA31-27527B6CE6EF}"/>
                </a:ext>
              </a:extLst>
            </p:cNvPr>
            <p:cNvSpPr/>
            <p:nvPr/>
          </p:nvSpPr>
          <p:spPr bwMode="auto">
            <a:xfrm>
              <a:off x="5839365" y="3012398"/>
              <a:ext cx="707437" cy="5259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cs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051BE2-19B1-ED44-95FF-877BB42D96F1}"/>
                </a:ext>
              </a:extLst>
            </p:cNvPr>
            <p:cNvSpPr/>
            <p:nvPr/>
          </p:nvSpPr>
          <p:spPr>
            <a:xfrm>
              <a:off x="6009228" y="3068490"/>
              <a:ext cx="447786" cy="481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Arial" charset="0"/>
                </a:rPr>
                <a:t>K</a:t>
              </a:r>
              <a:endParaRPr lang="en-US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6963A7F-9D33-C54C-820F-35C8F59A0D25}"/>
                </a:ext>
              </a:extLst>
            </p:cNvPr>
            <p:cNvCxnSpPr>
              <a:cxnSpLocks/>
              <a:endCxn id="34" idx="0"/>
            </p:cNvCxnSpPr>
            <p:nvPr/>
          </p:nvCxnSpPr>
          <p:spPr bwMode="auto">
            <a:xfrm>
              <a:off x="7566383" y="2400132"/>
              <a:ext cx="0" cy="740657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92C5925-681A-E244-9FC6-251F2FA0DE55}"/>
                </a:ext>
              </a:extLst>
            </p:cNvPr>
            <p:cNvCxnSpPr>
              <a:cxnSpLocks/>
              <a:stCxn id="34" idx="1"/>
              <a:endCxn id="19" idx="3"/>
            </p:cNvCxnSpPr>
            <p:nvPr/>
          </p:nvCxnSpPr>
          <p:spPr bwMode="auto">
            <a:xfrm flipH="1">
              <a:off x="6546802" y="3269229"/>
              <a:ext cx="878058" cy="6151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97AE10D-23F7-714D-8A52-F98D70E2AC3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82312" y="3252419"/>
              <a:ext cx="1362732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174FE15-26F6-5343-9D10-7F04EAB9B40C}"/>
                </a:ext>
              </a:extLst>
            </p:cNvPr>
            <p:cNvCxnSpPr>
              <a:cxnSpLocks/>
              <a:endCxn id="31" idx="4"/>
            </p:cNvCxnSpPr>
            <p:nvPr/>
          </p:nvCxnSpPr>
          <p:spPr bwMode="auto">
            <a:xfrm flipH="1" flipV="1">
              <a:off x="4484470" y="2576595"/>
              <a:ext cx="2719" cy="687304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1E530F6-C93F-BB47-AB8E-79EF78D0CA5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42839" y="3252419"/>
              <a:ext cx="519108" cy="1148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5FF35AD-5781-C640-A898-2355034BFA65}"/>
                    </a:ext>
                  </a:extLst>
                </p:cNvPr>
                <p:cNvSpPr txBox="1"/>
                <p:nvPr/>
              </p:nvSpPr>
              <p:spPr>
                <a:xfrm>
                  <a:off x="7280187" y="2918432"/>
                  <a:ext cx="272501" cy="2889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5FF35AD-5781-C640-A898-2355034BF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0187" y="2918432"/>
                  <a:ext cx="272501" cy="2889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49CB32-BCB1-CF47-8C0E-22D7FE657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9453" y="2182154"/>
              <a:ext cx="229916" cy="1776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9D8D44F-130E-0744-9DDC-80E8F292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2403" y="3080929"/>
              <a:ext cx="304358" cy="19445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97CB8C-9985-5943-B563-589E4F9C2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19211" y="2124105"/>
              <a:ext cx="325341" cy="22965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AA23977-BADD-814B-962E-7EFD34ED1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0072" y="2671963"/>
              <a:ext cx="300021" cy="14465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824ED1-CB3F-C54A-ABF8-24730C36C659}"/>
              </a:ext>
            </a:extLst>
          </p:cNvPr>
          <p:cNvGrpSpPr/>
          <p:nvPr/>
        </p:nvGrpSpPr>
        <p:grpSpPr>
          <a:xfrm>
            <a:off x="5624076" y="4073996"/>
            <a:ext cx="3152310" cy="2032595"/>
            <a:chOff x="4625993" y="4204458"/>
            <a:chExt cx="3152310" cy="203259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5C09B4A-ABC5-4D46-96F5-63DE9C9468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25993" y="5387655"/>
              <a:ext cx="2715698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7AEB7C9-6437-764D-8C4C-52AE8256E97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40738" y="4437070"/>
              <a:ext cx="0" cy="1799983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AD82B1C-5022-0D4F-B2D5-10ABEC7AE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4905" y="4204458"/>
              <a:ext cx="300021" cy="14465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6788AB-82CF-3F40-8A80-BB4AB61C8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84621" y="5468727"/>
              <a:ext cx="693682" cy="153411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719048D-E1DC-4242-B12C-45E609D96A3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236843" y="4806379"/>
              <a:ext cx="1601052" cy="1013564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DC963E-588B-FC43-B572-2CAEE3696FC9}"/>
              </a:ext>
            </a:extLst>
          </p:cNvPr>
          <p:cNvCxnSpPr>
            <a:cxnSpLocks/>
          </p:cNvCxnSpPr>
          <p:nvPr/>
        </p:nvCxnSpPr>
        <p:spPr bwMode="auto">
          <a:xfrm>
            <a:off x="7591092" y="4856061"/>
            <a:ext cx="0" cy="16860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5807CDC-1036-F147-AD26-25A0122C2A87}"/>
              </a:ext>
            </a:extLst>
          </p:cNvPr>
          <p:cNvCxnSpPr>
            <a:cxnSpLocks/>
          </p:cNvCxnSpPr>
          <p:nvPr/>
        </p:nvCxnSpPr>
        <p:spPr bwMode="auto">
          <a:xfrm flipV="1">
            <a:off x="7267326" y="5021186"/>
            <a:ext cx="323766" cy="34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42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48BEDEA4-FD7B-9D4D-B5E9-714DEFDE0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73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AA348-87F5-DF45-9613-42390197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7261B-8AD0-014B-99B5-C9F459CC7D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5</a:t>
            </a:fld>
            <a:r>
              <a:rPr lang="en-US" altLang="ko-KR" dirty="0"/>
              <a:t>/30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63F464-1F5D-2945-B21E-9CF5B3F85744}"/>
              </a:ext>
            </a:extLst>
          </p:cNvPr>
          <p:cNvGrpSpPr/>
          <p:nvPr/>
        </p:nvGrpSpPr>
        <p:grpSpPr>
          <a:xfrm>
            <a:off x="1012339" y="1359648"/>
            <a:ext cx="1937741" cy="1853472"/>
            <a:chOff x="598338" y="1272960"/>
            <a:chExt cx="1937741" cy="18534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487B5D-E527-8141-BFAA-B55E2F13D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6715" y="1513359"/>
              <a:ext cx="1344176" cy="13441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1E3C7E-A90A-4641-BED0-A6D973371CE8}"/>
                </a:ext>
              </a:extLst>
            </p:cNvPr>
            <p:cNvSpPr/>
            <p:nvPr/>
          </p:nvSpPr>
          <p:spPr bwMode="auto">
            <a:xfrm>
              <a:off x="635487" y="1340505"/>
              <a:ext cx="422455" cy="3457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E77A32-3ED9-F14B-BB6F-2492664B17C1}"/>
                </a:ext>
              </a:extLst>
            </p:cNvPr>
            <p:cNvSpPr/>
            <p:nvPr/>
          </p:nvSpPr>
          <p:spPr bwMode="auto">
            <a:xfrm>
              <a:off x="2042837" y="1272960"/>
              <a:ext cx="422455" cy="3457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74F1B7-D4A6-A546-99E5-256A6AE37BD4}"/>
                </a:ext>
              </a:extLst>
            </p:cNvPr>
            <p:cNvSpPr/>
            <p:nvPr/>
          </p:nvSpPr>
          <p:spPr bwMode="auto">
            <a:xfrm>
              <a:off x="598338" y="2764014"/>
              <a:ext cx="422455" cy="3457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DFA886-CCE3-264B-BC0B-A01BE4B3A5BD}"/>
                </a:ext>
              </a:extLst>
            </p:cNvPr>
            <p:cNvSpPr/>
            <p:nvPr/>
          </p:nvSpPr>
          <p:spPr bwMode="auto">
            <a:xfrm>
              <a:off x="2113624" y="2780724"/>
              <a:ext cx="422455" cy="3457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AC7E7B-386C-0B4E-86BE-A9B59F8FD549}"/>
              </a:ext>
            </a:extLst>
          </p:cNvPr>
          <p:cNvGrpSpPr/>
          <p:nvPr/>
        </p:nvGrpSpPr>
        <p:grpSpPr>
          <a:xfrm>
            <a:off x="5908301" y="2113530"/>
            <a:ext cx="2041033" cy="1815247"/>
            <a:chOff x="5815653" y="1316662"/>
            <a:chExt cx="2041033" cy="18152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A6A7DB-8954-194F-BBE2-D99A50826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6755" y="1557304"/>
              <a:ext cx="1422790" cy="134417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82BB67-00A1-A140-9974-7F4153456A9D}"/>
                </a:ext>
              </a:extLst>
            </p:cNvPr>
            <p:cNvSpPr/>
            <p:nvPr/>
          </p:nvSpPr>
          <p:spPr bwMode="auto">
            <a:xfrm>
              <a:off x="5956094" y="1345982"/>
              <a:ext cx="422455" cy="3457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EE7F0D-2CAD-7746-BD7F-E02D5A3576DF}"/>
                </a:ext>
              </a:extLst>
            </p:cNvPr>
            <p:cNvSpPr/>
            <p:nvPr/>
          </p:nvSpPr>
          <p:spPr bwMode="auto">
            <a:xfrm>
              <a:off x="7363444" y="1316662"/>
              <a:ext cx="422455" cy="3457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BD8B4A-5FCD-6F4C-9DF2-F8F69C720960}"/>
                </a:ext>
              </a:extLst>
            </p:cNvPr>
            <p:cNvSpPr/>
            <p:nvPr/>
          </p:nvSpPr>
          <p:spPr bwMode="auto">
            <a:xfrm>
              <a:off x="5815653" y="2696213"/>
              <a:ext cx="422455" cy="3457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415F8D7-5C34-D84E-907E-B2E24FBC2590}"/>
                </a:ext>
              </a:extLst>
            </p:cNvPr>
            <p:cNvSpPr/>
            <p:nvPr/>
          </p:nvSpPr>
          <p:spPr bwMode="auto">
            <a:xfrm>
              <a:off x="7434231" y="2786201"/>
              <a:ext cx="422455" cy="34570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7" rIns="91434" bIns="45717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cs typeface="Arial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1D62D5-716B-FE4E-9E5D-FF4513B1178E}"/>
              </a:ext>
            </a:extLst>
          </p:cNvPr>
          <p:cNvGrpSpPr/>
          <p:nvPr/>
        </p:nvGrpSpPr>
        <p:grpSpPr>
          <a:xfrm>
            <a:off x="450835" y="3040266"/>
            <a:ext cx="3152310" cy="2032595"/>
            <a:chOff x="4625993" y="4204458"/>
            <a:chExt cx="3152310" cy="203259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827FB96-4926-CA45-AF8D-2C74D8569C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25993" y="5387655"/>
              <a:ext cx="2715698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43B4F2C-2FC6-BE4D-ABEA-4B92B425A70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40738" y="4437070"/>
              <a:ext cx="0" cy="1799983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2682927-FC24-F44E-8F3F-01E30AAE8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4905" y="4204458"/>
              <a:ext cx="300021" cy="14465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11A94-9C03-AA4E-B463-F7BB6887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4621" y="5468727"/>
              <a:ext cx="693682" cy="153411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DC03B5-12B4-4347-B574-AEF36A69EE4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236843" y="4806379"/>
              <a:ext cx="1601052" cy="1013564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53CEC3C-77A7-224A-9FAF-B61647DCBDA0}"/>
              </a:ext>
            </a:extLst>
          </p:cNvPr>
          <p:cNvCxnSpPr>
            <a:cxnSpLocks/>
          </p:cNvCxnSpPr>
          <p:nvPr/>
        </p:nvCxnSpPr>
        <p:spPr bwMode="auto">
          <a:xfrm>
            <a:off x="2417851" y="3822331"/>
            <a:ext cx="0" cy="16860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7CC481-D97E-CB4B-A819-E1E822DA79BD}"/>
              </a:ext>
            </a:extLst>
          </p:cNvPr>
          <p:cNvCxnSpPr>
            <a:cxnSpLocks/>
          </p:cNvCxnSpPr>
          <p:nvPr/>
        </p:nvCxnSpPr>
        <p:spPr bwMode="auto">
          <a:xfrm flipV="1">
            <a:off x="2094085" y="3987456"/>
            <a:ext cx="323766" cy="34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8A8127-ED67-174B-91D3-197873368260}"/>
              </a:ext>
            </a:extLst>
          </p:cNvPr>
          <p:cNvCxnSpPr>
            <a:cxnSpLocks/>
          </p:cNvCxnSpPr>
          <p:nvPr/>
        </p:nvCxnSpPr>
        <p:spPr>
          <a:xfrm>
            <a:off x="4515356" y="1272962"/>
            <a:ext cx="0" cy="4959605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C8EEE88-467B-9E43-9051-62D8EF5A181F}"/>
              </a:ext>
            </a:extLst>
          </p:cNvPr>
          <p:cNvSpPr txBox="1"/>
          <p:nvPr/>
        </p:nvSpPr>
        <p:spPr>
          <a:xfrm>
            <a:off x="418742" y="5305388"/>
            <a:ext cx="315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control law may </a:t>
            </a:r>
            <a:r>
              <a:rPr lang="en-US" dirty="0">
                <a:solidFill>
                  <a:srgbClr val="FF0000"/>
                </a:solidFill>
              </a:rPr>
              <a:t>not be</a:t>
            </a:r>
            <a:r>
              <a:rPr lang="en-US" dirty="0"/>
              <a:t> </a:t>
            </a:r>
            <a:r>
              <a:rPr lang="en-US" dirty="0">
                <a:solidFill>
                  <a:srgbClr val="FF0027"/>
                </a:solidFill>
              </a:rPr>
              <a:t>optimal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321A06-339B-EE41-87E3-4C347FE48589}"/>
              </a:ext>
            </a:extLst>
          </p:cNvPr>
          <p:cNvSpPr txBox="1"/>
          <p:nvPr/>
        </p:nvSpPr>
        <p:spPr>
          <a:xfrm>
            <a:off x="4772791" y="1236985"/>
            <a:ext cx="4048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Inverters can realize almost </a:t>
            </a:r>
            <a:r>
              <a:rPr lang="en-US" dirty="0">
                <a:solidFill>
                  <a:srgbClr val="0070C0"/>
                </a:solidFill>
              </a:rPr>
              <a:t>arbitrary </a:t>
            </a:r>
            <a:r>
              <a:rPr lang="en-US" dirty="0"/>
              <a:t>control laws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5C7556-F845-4242-9994-8BF5A453F961}"/>
              </a:ext>
            </a:extLst>
          </p:cNvPr>
          <p:cNvCxnSpPr>
            <a:cxnSpLocks/>
          </p:cNvCxnSpPr>
          <p:nvPr/>
        </p:nvCxnSpPr>
        <p:spPr bwMode="auto">
          <a:xfrm>
            <a:off x="5570967" y="4949457"/>
            <a:ext cx="271569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6CEFC59-A9B7-5047-8299-449CC4B78432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5712" y="3998874"/>
            <a:ext cx="0" cy="179998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E8D09D5E-40FA-BD49-BD04-B065BEDE1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81" y="3766262"/>
            <a:ext cx="300021" cy="1446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50CE752-03C3-8245-9312-96C76B7C6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595" y="5030531"/>
            <a:ext cx="693682" cy="153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10624C6-195D-0948-B415-F0A6F4A2CE4D}"/>
                  </a:ext>
                </a:extLst>
              </p:cNvPr>
              <p:cNvSpPr txBox="1"/>
              <p:nvPr/>
            </p:nvSpPr>
            <p:spPr>
              <a:xfrm>
                <a:off x="6516690" y="4323023"/>
                <a:ext cx="59311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i="1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10624C6-195D-0948-B415-F0A6F4A2C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690" y="4323023"/>
                <a:ext cx="593111" cy="1015663"/>
              </a:xfrm>
              <a:prstGeom prst="rect">
                <a:avLst/>
              </a:prstGeom>
              <a:blipFill>
                <a:blip r:embed="rId6"/>
                <a:stretch>
                  <a:fillRect l="-29787" r="-29787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47E0CFA-EB75-B843-96CA-D2623EA9EDDE}"/>
              </a:ext>
            </a:extLst>
          </p:cNvPr>
          <p:cNvSpPr/>
          <p:nvPr/>
        </p:nvSpPr>
        <p:spPr>
          <a:xfrm>
            <a:off x="192513" y="1076161"/>
            <a:ext cx="33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Synchronous machines</a:t>
            </a:r>
          </a:p>
        </p:txBody>
      </p:sp>
      <p:pic>
        <p:nvPicPr>
          <p:cNvPr id="35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E5098EBC-7CB8-F04E-9C13-6A0E4626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FA06FC0-E3A4-674F-B804-2C4F4D1A7640}"/>
              </a:ext>
            </a:extLst>
          </p:cNvPr>
          <p:cNvSpPr txBox="1"/>
          <p:nvPr/>
        </p:nvSpPr>
        <p:spPr>
          <a:xfrm>
            <a:off x="5163561" y="5683885"/>
            <a:ext cx="315230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Low cost</a:t>
            </a:r>
          </a:p>
        </p:txBody>
      </p:sp>
    </p:spTree>
    <p:extLst>
      <p:ext uri="{BB962C8B-B14F-4D97-AF65-F5344CB8AC3E}">
        <p14:creationId xmlns:p14="http://schemas.microsoft.com/office/powerpoint/2010/main" val="2502180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6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F5C6-903B-FB4C-BAEB-AEF444DC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1C655-F38C-E948-AEB0-B674B14394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6</a:t>
            </a:fld>
            <a:r>
              <a:rPr lang="en-US" altLang="ko-KR" dirty="0"/>
              <a:t>/30</a:t>
            </a:r>
          </a:p>
        </p:txBody>
      </p:sp>
      <p:grpSp>
        <p:nvGrpSpPr>
          <p:cNvPr id="152" name="组合 184">
            <a:extLst>
              <a:ext uri="{FF2B5EF4-FFF2-40B4-BE49-F238E27FC236}">
                <a16:creationId xmlns:a16="http://schemas.microsoft.com/office/drawing/2014/main" id="{C6D119D3-E992-DC48-AD28-E75E91DF3E8C}"/>
              </a:ext>
            </a:extLst>
          </p:cNvPr>
          <p:cNvGrpSpPr/>
          <p:nvPr/>
        </p:nvGrpSpPr>
        <p:grpSpPr>
          <a:xfrm>
            <a:off x="512854" y="1931247"/>
            <a:ext cx="1324770" cy="1084118"/>
            <a:chOff x="5387976" y="323851"/>
            <a:chExt cx="1465263" cy="1308101"/>
          </a:xfrm>
        </p:grpSpPr>
        <p:sp>
          <p:nvSpPr>
            <p:cNvPr id="153" name="Freeform 53">
              <a:extLst>
                <a:ext uri="{FF2B5EF4-FFF2-40B4-BE49-F238E27FC236}">
                  <a16:creationId xmlns:a16="http://schemas.microsoft.com/office/drawing/2014/main" id="{23350F2B-F44E-3246-AA99-82BC1C397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9" y="785814"/>
              <a:ext cx="269875" cy="492125"/>
            </a:xfrm>
            <a:custGeom>
              <a:avLst/>
              <a:gdLst>
                <a:gd name="T0" fmla="*/ 63 w 222"/>
                <a:gd name="T1" fmla="*/ 405 h 405"/>
                <a:gd name="T2" fmla="*/ 66 w 222"/>
                <a:gd name="T3" fmla="*/ 160 h 405"/>
                <a:gd name="T4" fmla="*/ 20 w 222"/>
                <a:gd name="T5" fmla="*/ 239 h 405"/>
                <a:gd name="T6" fmla="*/ 19 w 222"/>
                <a:gd name="T7" fmla="*/ 241 h 405"/>
                <a:gd name="T8" fmla="*/ 16 w 222"/>
                <a:gd name="T9" fmla="*/ 241 h 405"/>
                <a:gd name="T10" fmla="*/ 14 w 222"/>
                <a:gd name="T11" fmla="*/ 241 h 405"/>
                <a:gd name="T12" fmla="*/ 8 w 222"/>
                <a:gd name="T13" fmla="*/ 239 h 405"/>
                <a:gd name="T14" fmla="*/ 7 w 222"/>
                <a:gd name="T15" fmla="*/ 234 h 405"/>
                <a:gd name="T16" fmla="*/ 7 w 222"/>
                <a:gd name="T17" fmla="*/ 234 h 405"/>
                <a:gd name="T18" fmla="*/ 7 w 222"/>
                <a:gd name="T19" fmla="*/ 233 h 405"/>
                <a:gd name="T20" fmla="*/ 50 w 222"/>
                <a:gd name="T21" fmla="*/ 143 h 405"/>
                <a:gd name="T22" fmla="*/ 54 w 222"/>
                <a:gd name="T23" fmla="*/ 135 h 405"/>
                <a:gd name="T24" fmla="*/ 61 w 222"/>
                <a:gd name="T25" fmla="*/ 130 h 405"/>
                <a:gd name="T26" fmla="*/ 62 w 222"/>
                <a:gd name="T27" fmla="*/ 128 h 405"/>
                <a:gd name="T28" fmla="*/ 64 w 222"/>
                <a:gd name="T29" fmla="*/ 127 h 405"/>
                <a:gd name="T30" fmla="*/ 65 w 222"/>
                <a:gd name="T31" fmla="*/ 127 h 405"/>
                <a:gd name="T32" fmla="*/ 66 w 222"/>
                <a:gd name="T33" fmla="*/ 125 h 405"/>
                <a:gd name="T34" fmla="*/ 65 w 222"/>
                <a:gd name="T35" fmla="*/ 119 h 405"/>
                <a:gd name="T36" fmla="*/ 66 w 222"/>
                <a:gd name="T37" fmla="*/ 113 h 405"/>
                <a:gd name="T38" fmla="*/ 1 w 222"/>
                <a:gd name="T39" fmla="*/ 10 h 405"/>
                <a:gd name="T40" fmla="*/ 0 w 222"/>
                <a:gd name="T41" fmla="*/ 8 h 405"/>
                <a:gd name="T42" fmla="*/ 1 w 222"/>
                <a:gd name="T43" fmla="*/ 6 h 405"/>
                <a:gd name="T44" fmla="*/ 7 w 222"/>
                <a:gd name="T45" fmla="*/ 0 h 405"/>
                <a:gd name="T46" fmla="*/ 11 w 222"/>
                <a:gd name="T47" fmla="*/ 1 h 405"/>
                <a:gd name="T48" fmla="*/ 11 w 222"/>
                <a:gd name="T49" fmla="*/ 1 h 405"/>
                <a:gd name="T50" fmla="*/ 12 w 222"/>
                <a:gd name="T51" fmla="*/ 1 h 405"/>
                <a:gd name="T52" fmla="*/ 47 w 222"/>
                <a:gd name="T53" fmla="*/ 46 h 405"/>
                <a:gd name="T54" fmla="*/ 65 w 222"/>
                <a:gd name="T55" fmla="*/ 71 h 405"/>
                <a:gd name="T56" fmla="*/ 70 w 222"/>
                <a:gd name="T57" fmla="*/ 78 h 405"/>
                <a:gd name="T58" fmla="*/ 72 w 222"/>
                <a:gd name="T59" fmla="*/ 81 h 405"/>
                <a:gd name="T60" fmla="*/ 72 w 222"/>
                <a:gd name="T61" fmla="*/ 81 h 405"/>
                <a:gd name="T62" fmla="*/ 77 w 222"/>
                <a:gd name="T63" fmla="*/ 89 h 405"/>
                <a:gd name="T64" fmla="*/ 79 w 222"/>
                <a:gd name="T65" fmla="*/ 97 h 405"/>
                <a:gd name="T66" fmla="*/ 79 w 222"/>
                <a:gd name="T67" fmla="*/ 99 h 405"/>
                <a:gd name="T68" fmla="*/ 80 w 222"/>
                <a:gd name="T69" fmla="*/ 102 h 405"/>
                <a:gd name="T70" fmla="*/ 80 w 222"/>
                <a:gd name="T71" fmla="*/ 102 h 405"/>
                <a:gd name="T72" fmla="*/ 82 w 222"/>
                <a:gd name="T73" fmla="*/ 105 h 405"/>
                <a:gd name="T74" fmla="*/ 89 w 222"/>
                <a:gd name="T75" fmla="*/ 109 h 405"/>
                <a:gd name="T76" fmla="*/ 89 w 222"/>
                <a:gd name="T77" fmla="*/ 109 h 405"/>
                <a:gd name="T78" fmla="*/ 91 w 222"/>
                <a:gd name="T79" fmla="*/ 109 h 405"/>
                <a:gd name="T80" fmla="*/ 97 w 222"/>
                <a:gd name="T81" fmla="*/ 109 h 405"/>
                <a:gd name="T82" fmla="*/ 216 w 222"/>
                <a:gd name="T83" fmla="*/ 110 h 405"/>
                <a:gd name="T84" fmla="*/ 218 w 222"/>
                <a:gd name="T85" fmla="*/ 110 h 405"/>
                <a:gd name="T86" fmla="*/ 219 w 222"/>
                <a:gd name="T87" fmla="*/ 112 h 405"/>
                <a:gd name="T88" fmla="*/ 222 w 222"/>
                <a:gd name="T89" fmla="*/ 120 h 405"/>
                <a:gd name="T90" fmla="*/ 218 w 222"/>
                <a:gd name="T91" fmla="*/ 124 h 405"/>
                <a:gd name="T92" fmla="*/ 218 w 222"/>
                <a:gd name="T93" fmla="*/ 124 h 405"/>
                <a:gd name="T94" fmla="*/ 217 w 222"/>
                <a:gd name="T95" fmla="*/ 124 h 405"/>
                <a:gd name="T96" fmla="*/ 117 w 222"/>
                <a:gd name="T97" fmla="*/ 132 h 405"/>
                <a:gd name="T98" fmla="*/ 113 w 222"/>
                <a:gd name="T99" fmla="*/ 132 h 405"/>
                <a:gd name="T100" fmla="*/ 108 w 222"/>
                <a:gd name="T101" fmla="*/ 132 h 405"/>
                <a:gd name="T102" fmla="*/ 101 w 222"/>
                <a:gd name="T103" fmla="*/ 129 h 405"/>
                <a:gd name="T104" fmla="*/ 99 w 222"/>
                <a:gd name="T105" fmla="*/ 128 h 405"/>
                <a:gd name="T106" fmla="*/ 96 w 222"/>
                <a:gd name="T107" fmla="*/ 127 h 405"/>
                <a:gd name="T108" fmla="*/ 96 w 222"/>
                <a:gd name="T109" fmla="*/ 127 h 405"/>
                <a:gd name="T110" fmla="*/ 92 w 222"/>
                <a:gd name="T111" fmla="*/ 127 h 405"/>
                <a:gd name="T112" fmla="*/ 92 w 222"/>
                <a:gd name="T113" fmla="*/ 134 h 405"/>
                <a:gd name="T114" fmla="*/ 89 w 222"/>
                <a:gd name="T115" fmla="*/ 139 h 405"/>
                <a:gd name="T116" fmla="*/ 93 w 222"/>
                <a:gd name="T117" fmla="*/ 405 h 405"/>
                <a:gd name="T118" fmla="*/ 63 w 222"/>
                <a:gd name="T119" fmla="*/ 40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2" h="405">
                  <a:moveTo>
                    <a:pt x="63" y="405"/>
                  </a:moveTo>
                  <a:cubicBezTo>
                    <a:pt x="66" y="160"/>
                    <a:pt x="66" y="160"/>
                    <a:pt x="66" y="160"/>
                  </a:cubicBezTo>
                  <a:cubicBezTo>
                    <a:pt x="47" y="192"/>
                    <a:pt x="20" y="238"/>
                    <a:pt x="20" y="239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6" y="241"/>
                    <a:pt x="16" y="241"/>
                    <a:pt x="16" y="241"/>
                  </a:cubicBezTo>
                  <a:cubicBezTo>
                    <a:pt x="15" y="241"/>
                    <a:pt x="14" y="241"/>
                    <a:pt x="14" y="241"/>
                  </a:cubicBezTo>
                  <a:cubicBezTo>
                    <a:pt x="11" y="241"/>
                    <a:pt x="9" y="240"/>
                    <a:pt x="8" y="239"/>
                  </a:cubicBezTo>
                  <a:cubicBezTo>
                    <a:pt x="7" y="238"/>
                    <a:pt x="6" y="236"/>
                    <a:pt x="7" y="234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3"/>
                    <a:pt x="7" y="233"/>
                    <a:pt x="7" y="233"/>
                  </a:cubicBezTo>
                  <a:cubicBezTo>
                    <a:pt x="13" y="216"/>
                    <a:pt x="48" y="146"/>
                    <a:pt x="50" y="143"/>
                  </a:cubicBezTo>
                  <a:cubicBezTo>
                    <a:pt x="51" y="140"/>
                    <a:pt x="53" y="137"/>
                    <a:pt x="54" y="135"/>
                  </a:cubicBezTo>
                  <a:cubicBezTo>
                    <a:pt x="56" y="132"/>
                    <a:pt x="59" y="131"/>
                    <a:pt x="61" y="130"/>
                  </a:cubicBezTo>
                  <a:cubicBezTo>
                    <a:pt x="61" y="129"/>
                    <a:pt x="62" y="129"/>
                    <a:pt x="62" y="128"/>
                  </a:cubicBezTo>
                  <a:cubicBezTo>
                    <a:pt x="63" y="128"/>
                    <a:pt x="64" y="127"/>
                    <a:pt x="64" y="127"/>
                  </a:cubicBezTo>
                  <a:cubicBezTo>
                    <a:pt x="65" y="127"/>
                    <a:pt x="65" y="127"/>
                    <a:pt x="65" y="127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5" y="123"/>
                    <a:pt x="65" y="121"/>
                    <a:pt x="65" y="119"/>
                  </a:cubicBezTo>
                  <a:cubicBezTo>
                    <a:pt x="65" y="117"/>
                    <a:pt x="65" y="115"/>
                    <a:pt x="66" y="113"/>
                  </a:cubicBezTo>
                  <a:cubicBezTo>
                    <a:pt x="51" y="90"/>
                    <a:pt x="2" y="11"/>
                    <a:pt x="1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0"/>
                    <a:pt x="6" y="0"/>
                    <a:pt x="7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7" y="7"/>
                    <a:pt x="29" y="22"/>
                    <a:pt x="47" y="46"/>
                  </a:cubicBezTo>
                  <a:cubicBezTo>
                    <a:pt x="54" y="56"/>
                    <a:pt x="60" y="65"/>
                    <a:pt x="65" y="71"/>
                  </a:cubicBezTo>
                  <a:cubicBezTo>
                    <a:pt x="67" y="74"/>
                    <a:pt x="69" y="77"/>
                    <a:pt x="70" y="78"/>
                  </a:cubicBezTo>
                  <a:cubicBezTo>
                    <a:pt x="71" y="80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4" y="84"/>
                    <a:pt x="76" y="86"/>
                    <a:pt x="77" y="89"/>
                  </a:cubicBezTo>
                  <a:cubicBezTo>
                    <a:pt x="79" y="92"/>
                    <a:pt x="79" y="94"/>
                    <a:pt x="79" y="97"/>
                  </a:cubicBezTo>
                  <a:cubicBezTo>
                    <a:pt x="79" y="98"/>
                    <a:pt x="79" y="98"/>
                    <a:pt x="79" y="99"/>
                  </a:cubicBezTo>
                  <a:cubicBezTo>
                    <a:pt x="79" y="100"/>
                    <a:pt x="79" y="101"/>
                    <a:pt x="80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5" y="106"/>
                    <a:pt x="87" y="107"/>
                    <a:pt x="89" y="109"/>
                  </a:cubicBezTo>
                  <a:cubicBezTo>
                    <a:pt x="89" y="109"/>
                    <a:pt x="89" y="109"/>
                    <a:pt x="89" y="109"/>
                  </a:cubicBezTo>
                  <a:cubicBezTo>
                    <a:pt x="91" y="109"/>
                    <a:pt x="91" y="109"/>
                    <a:pt x="91" y="109"/>
                  </a:cubicBezTo>
                  <a:cubicBezTo>
                    <a:pt x="93" y="109"/>
                    <a:pt x="95" y="109"/>
                    <a:pt x="97" y="109"/>
                  </a:cubicBezTo>
                  <a:cubicBezTo>
                    <a:pt x="128" y="109"/>
                    <a:pt x="215" y="110"/>
                    <a:pt x="216" y="110"/>
                  </a:cubicBezTo>
                  <a:cubicBezTo>
                    <a:pt x="218" y="110"/>
                    <a:pt x="218" y="110"/>
                    <a:pt x="218" y="110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22" y="115"/>
                    <a:pt x="222" y="117"/>
                    <a:pt x="222" y="120"/>
                  </a:cubicBezTo>
                  <a:cubicBezTo>
                    <a:pt x="221" y="122"/>
                    <a:pt x="219" y="123"/>
                    <a:pt x="218" y="124"/>
                  </a:cubicBezTo>
                  <a:cubicBezTo>
                    <a:pt x="218" y="124"/>
                    <a:pt x="218" y="124"/>
                    <a:pt x="218" y="124"/>
                  </a:cubicBezTo>
                  <a:cubicBezTo>
                    <a:pt x="217" y="124"/>
                    <a:pt x="217" y="124"/>
                    <a:pt x="217" y="124"/>
                  </a:cubicBezTo>
                  <a:cubicBezTo>
                    <a:pt x="199" y="128"/>
                    <a:pt x="121" y="132"/>
                    <a:pt x="117" y="132"/>
                  </a:cubicBezTo>
                  <a:cubicBezTo>
                    <a:pt x="116" y="132"/>
                    <a:pt x="114" y="132"/>
                    <a:pt x="113" y="132"/>
                  </a:cubicBezTo>
                  <a:cubicBezTo>
                    <a:pt x="111" y="132"/>
                    <a:pt x="109" y="132"/>
                    <a:pt x="108" y="132"/>
                  </a:cubicBezTo>
                  <a:cubicBezTo>
                    <a:pt x="105" y="131"/>
                    <a:pt x="103" y="130"/>
                    <a:pt x="101" y="129"/>
                  </a:cubicBezTo>
                  <a:cubicBezTo>
                    <a:pt x="100" y="129"/>
                    <a:pt x="99" y="128"/>
                    <a:pt x="99" y="128"/>
                  </a:cubicBezTo>
                  <a:cubicBezTo>
                    <a:pt x="98" y="128"/>
                    <a:pt x="97" y="127"/>
                    <a:pt x="96" y="127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2" y="127"/>
                    <a:pt x="92" y="127"/>
                    <a:pt x="92" y="127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36"/>
                    <a:pt x="91" y="138"/>
                    <a:pt x="89" y="139"/>
                  </a:cubicBezTo>
                  <a:cubicBezTo>
                    <a:pt x="93" y="405"/>
                    <a:pt x="93" y="405"/>
                    <a:pt x="93" y="405"/>
                  </a:cubicBezTo>
                  <a:lnTo>
                    <a:pt x="63" y="405"/>
                  </a:lnTo>
                  <a:close/>
                </a:path>
              </a:pathLst>
            </a:custGeom>
            <a:solidFill>
              <a:srgbClr val="319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54" name="Freeform 54">
              <a:extLst>
                <a:ext uri="{FF2B5EF4-FFF2-40B4-BE49-F238E27FC236}">
                  <a16:creationId xmlns:a16="http://schemas.microsoft.com/office/drawing/2014/main" id="{4E016F37-E6AD-C945-9876-5A83D39FB3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7976" y="1182689"/>
              <a:ext cx="1465263" cy="449263"/>
            </a:xfrm>
            <a:custGeom>
              <a:avLst/>
              <a:gdLst>
                <a:gd name="T0" fmla="*/ 904 w 1208"/>
                <a:gd name="T1" fmla="*/ 52 h 371"/>
                <a:gd name="T2" fmla="*/ 907 w 1208"/>
                <a:gd name="T3" fmla="*/ 161 h 371"/>
                <a:gd name="T4" fmla="*/ 871 w 1208"/>
                <a:gd name="T5" fmla="*/ 161 h 371"/>
                <a:gd name="T6" fmla="*/ 862 w 1208"/>
                <a:gd name="T7" fmla="*/ 161 h 371"/>
                <a:gd name="T8" fmla="*/ 826 w 1208"/>
                <a:gd name="T9" fmla="*/ 161 h 371"/>
                <a:gd name="T10" fmla="*/ 830 w 1208"/>
                <a:gd name="T11" fmla="*/ 29 h 371"/>
                <a:gd name="T12" fmla="*/ 604 w 1208"/>
                <a:gd name="T13" fmla="*/ 0 h 371"/>
                <a:gd name="T14" fmla="*/ 555 w 1208"/>
                <a:gd name="T15" fmla="*/ 2 h 371"/>
                <a:gd name="T16" fmla="*/ 558 w 1208"/>
                <a:gd name="T17" fmla="*/ 106 h 371"/>
                <a:gd name="T18" fmla="*/ 533 w 1208"/>
                <a:gd name="T19" fmla="*/ 106 h 371"/>
                <a:gd name="T20" fmla="*/ 526 w 1208"/>
                <a:gd name="T21" fmla="*/ 106 h 371"/>
                <a:gd name="T22" fmla="*/ 501 w 1208"/>
                <a:gd name="T23" fmla="*/ 106 h 371"/>
                <a:gd name="T24" fmla="*/ 504 w 1208"/>
                <a:gd name="T25" fmla="*/ 6 h 371"/>
                <a:gd name="T26" fmla="*/ 0 w 1208"/>
                <a:gd name="T27" fmla="*/ 371 h 371"/>
                <a:gd name="T28" fmla="*/ 1208 w 1208"/>
                <a:gd name="T29" fmla="*/ 371 h 371"/>
                <a:gd name="T30" fmla="*/ 904 w 1208"/>
                <a:gd name="T31" fmla="*/ 52 h 371"/>
                <a:gd name="T32" fmla="*/ 361 w 1208"/>
                <a:gd name="T33" fmla="*/ 340 h 371"/>
                <a:gd name="T34" fmla="*/ 120 w 1208"/>
                <a:gd name="T35" fmla="*/ 266 h 371"/>
                <a:gd name="T36" fmla="*/ 412 w 1208"/>
                <a:gd name="T37" fmla="*/ 340 h 371"/>
                <a:gd name="T38" fmla="*/ 361 w 1208"/>
                <a:gd name="T39" fmla="*/ 340 h 371"/>
                <a:gd name="T40" fmla="*/ 589 w 1208"/>
                <a:gd name="T41" fmla="*/ 344 h 371"/>
                <a:gd name="T42" fmla="*/ 99 w 1208"/>
                <a:gd name="T43" fmla="*/ 194 h 371"/>
                <a:gd name="T44" fmla="*/ 692 w 1208"/>
                <a:gd name="T45" fmla="*/ 344 h 371"/>
                <a:gd name="T46" fmla="*/ 589 w 1208"/>
                <a:gd name="T47" fmla="*/ 344 h 371"/>
                <a:gd name="T48" fmla="*/ 839 w 1208"/>
                <a:gd name="T49" fmla="*/ 340 h 371"/>
                <a:gd name="T50" fmla="*/ 169 w 1208"/>
                <a:gd name="T51" fmla="*/ 135 h 371"/>
                <a:gd name="T52" fmla="*/ 980 w 1208"/>
                <a:gd name="T53" fmla="*/ 340 h 371"/>
                <a:gd name="T54" fmla="*/ 839 w 1208"/>
                <a:gd name="T55" fmla="*/ 34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08" h="371">
                  <a:moveTo>
                    <a:pt x="904" y="52"/>
                  </a:moveTo>
                  <a:cubicBezTo>
                    <a:pt x="907" y="161"/>
                    <a:pt x="907" y="161"/>
                    <a:pt x="907" y="161"/>
                  </a:cubicBezTo>
                  <a:cubicBezTo>
                    <a:pt x="871" y="161"/>
                    <a:pt x="871" y="161"/>
                    <a:pt x="871" y="161"/>
                  </a:cubicBezTo>
                  <a:cubicBezTo>
                    <a:pt x="862" y="161"/>
                    <a:pt x="862" y="161"/>
                    <a:pt x="862" y="161"/>
                  </a:cubicBezTo>
                  <a:cubicBezTo>
                    <a:pt x="826" y="161"/>
                    <a:pt x="826" y="161"/>
                    <a:pt x="826" y="161"/>
                  </a:cubicBezTo>
                  <a:cubicBezTo>
                    <a:pt x="830" y="29"/>
                    <a:pt x="830" y="29"/>
                    <a:pt x="830" y="29"/>
                  </a:cubicBezTo>
                  <a:cubicBezTo>
                    <a:pt x="760" y="10"/>
                    <a:pt x="684" y="0"/>
                    <a:pt x="604" y="0"/>
                  </a:cubicBezTo>
                  <a:cubicBezTo>
                    <a:pt x="588" y="0"/>
                    <a:pt x="571" y="1"/>
                    <a:pt x="555" y="2"/>
                  </a:cubicBezTo>
                  <a:cubicBezTo>
                    <a:pt x="558" y="106"/>
                    <a:pt x="558" y="106"/>
                    <a:pt x="558" y="106"/>
                  </a:cubicBezTo>
                  <a:cubicBezTo>
                    <a:pt x="533" y="106"/>
                    <a:pt x="533" y="106"/>
                    <a:pt x="533" y="106"/>
                  </a:cubicBezTo>
                  <a:cubicBezTo>
                    <a:pt x="526" y="106"/>
                    <a:pt x="526" y="106"/>
                    <a:pt x="526" y="106"/>
                  </a:cubicBezTo>
                  <a:cubicBezTo>
                    <a:pt x="501" y="106"/>
                    <a:pt x="501" y="106"/>
                    <a:pt x="501" y="106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230" y="36"/>
                    <a:pt x="18" y="186"/>
                    <a:pt x="0" y="371"/>
                  </a:cubicBezTo>
                  <a:cubicBezTo>
                    <a:pt x="1208" y="371"/>
                    <a:pt x="1208" y="371"/>
                    <a:pt x="1208" y="371"/>
                  </a:cubicBezTo>
                  <a:cubicBezTo>
                    <a:pt x="1195" y="234"/>
                    <a:pt x="1075" y="116"/>
                    <a:pt x="904" y="52"/>
                  </a:cubicBezTo>
                  <a:close/>
                  <a:moveTo>
                    <a:pt x="361" y="340"/>
                  </a:moveTo>
                  <a:cubicBezTo>
                    <a:pt x="361" y="340"/>
                    <a:pt x="330" y="278"/>
                    <a:pt x="120" y="266"/>
                  </a:cubicBezTo>
                  <a:cubicBezTo>
                    <a:pt x="120" y="266"/>
                    <a:pt x="317" y="236"/>
                    <a:pt x="412" y="340"/>
                  </a:cubicBezTo>
                  <a:lnTo>
                    <a:pt x="361" y="340"/>
                  </a:lnTo>
                  <a:close/>
                  <a:moveTo>
                    <a:pt x="589" y="344"/>
                  </a:moveTo>
                  <a:cubicBezTo>
                    <a:pt x="589" y="344"/>
                    <a:pt x="525" y="218"/>
                    <a:pt x="99" y="194"/>
                  </a:cubicBezTo>
                  <a:cubicBezTo>
                    <a:pt x="99" y="194"/>
                    <a:pt x="498" y="134"/>
                    <a:pt x="692" y="344"/>
                  </a:cubicBezTo>
                  <a:lnTo>
                    <a:pt x="589" y="344"/>
                  </a:lnTo>
                  <a:close/>
                  <a:moveTo>
                    <a:pt x="839" y="340"/>
                  </a:moveTo>
                  <a:cubicBezTo>
                    <a:pt x="839" y="340"/>
                    <a:pt x="752" y="168"/>
                    <a:pt x="169" y="135"/>
                  </a:cubicBezTo>
                  <a:cubicBezTo>
                    <a:pt x="169" y="135"/>
                    <a:pt x="714" y="53"/>
                    <a:pt x="980" y="340"/>
                  </a:cubicBezTo>
                  <a:lnTo>
                    <a:pt x="839" y="34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55" name="Freeform 55">
              <a:extLst>
                <a:ext uri="{FF2B5EF4-FFF2-40B4-BE49-F238E27FC236}">
                  <a16:creationId xmlns:a16="http://schemas.microsoft.com/office/drawing/2014/main" id="{2A7C7171-7DBA-D34C-B273-EA3C7C2A0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76" y="323851"/>
              <a:ext cx="573088" cy="1044575"/>
            </a:xfrm>
            <a:custGeom>
              <a:avLst/>
              <a:gdLst>
                <a:gd name="T0" fmla="*/ 466 w 473"/>
                <a:gd name="T1" fmla="*/ 239 h 862"/>
                <a:gd name="T2" fmla="*/ 463 w 473"/>
                <a:gd name="T3" fmla="*/ 236 h 862"/>
                <a:gd name="T4" fmla="*/ 458 w 473"/>
                <a:gd name="T5" fmla="*/ 235 h 862"/>
                <a:gd name="T6" fmla="*/ 206 w 473"/>
                <a:gd name="T7" fmla="*/ 233 h 862"/>
                <a:gd name="T8" fmla="*/ 194 w 473"/>
                <a:gd name="T9" fmla="*/ 233 h 862"/>
                <a:gd name="T10" fmla="*/ 190 w 473"/>
                <a:gd name="T11" fmla="*/ 233 h 862"/>
                <a:gd name="T12" fmla="*/ 189 w 473"/>
                <a:gd name="T13" fmla="*/ 233 h 862"/>
                <a:gd name="T14" fmla="*/ 174 w 473"/>
                <a:gd name="T15" fmla="*/ 225 h 862"/>
                <a:gd name="T16" fmla="*/ 169 w 473"/>
                <a:gd name="T17" fmla="*/ 218 h 862"/>
                <a:gd name="T18" fmla="*/ 169 w 473"/>
                <a:gd name="T19" fmla="*/ 218 h 862"/>
                <a:gd name="T20" fmla="*/ 168 w 473"/>
                <a:gd name="T21" fmla="*/ 211 h 862"/>
                <a:gd name="T22" fmla="*/ 168 w 473"/>
                <a:gd name="T23" fmla="*/ 207 h 862"/>
                <a:gd name="T24" fmla="*/ 164 w 473"/>
                <a:gd name="T25" fmla="*/ 190 h 862"/>
                <a:gd name="T26" fmla="*/ 154 w 473"/>
                <a:gd name="T27" fmla="*/ 174 h 862"/>
                <a:gd name="T28" fmla="*/ 154 w 473"/>
                <a:gd name="T29" fmla="*/ 174 h 862"/>
                <a:gd name="T30" fmla="*/ 149 w 473"/>
                <a:gd name="T31" fmla="*/ 168 h 862"/>
                <a:gd name="T32" fmla="*/ 138 w 473"/>
                <a:gd name="T33" fmla="*/ 151 h 862"/>
                <a:gd name="T34" fmla="*/ 100 w 473"/>
                <a:gd name="T35" fmla="*/ 100 h 862"/>
                <a:gd name="T36" fmla="*/ 25 w 473"/>
                <a:gd name="T37" fmla="*/ 4 h 862"/>
                <a:gd name="T38" fmla="*/ 24 w 473"/>
                <a:gd name="T39" fmla="*/ 3 h 862"/>
                <a:gd name="T40" fmla="*/ 24 w 473"/>
                <a:gd name="T41" fmla="*/ 3 h 862"/>
                <a:gd name="T42" fmla="*/ 16 w 473"/>
                <a:gd name="T43" fmla="*/ 0 h 862"/>
                <a:gd name="T44" fmla="*/ 1 w 473"/>
                <a:gd name="T45" fmla="*/ 14 h 862"/>
                <a:gd name="T46" fmla="*/ 0 w 473"/>
                <a:gd name="T47" fmla="*/ 19 h 862"/>
                <a:gd name="T48" fmla="*/ 2 w 473"/>
                <a:gd name="T49" fmla="*/ 23 h 862"/>
                <a:gd name="T50" fmla="*/ 140 w 473"/>
                <a:gd name="T51" fmla="*/ 242 h 862"/>
                <a:gd name="T52" fmla="*/ 137 w 473"/>
                <a:gd name="T53" fmla="*/ 254 h 862"/>
                <a:gd name="T54" fmla="*/ 140 w 473"/>
                <a:gd name="T55" fmla="*/ 267 h 862"/>
                <a:gd name="T56" fmla="*/ 138 w 473"/>
                <a:gd name="T57" fmla="*/ 270 h 862"/>
                <a:gd name="T58" fmla="*/ 137 w 473"/>
                <a:gd name="T59" fmla="*/ 271 h 862"/>
                <a:gd name="T60" fmla="*/ 133 w 473"/>
                <a:gd name="T61" fmla="*/ 274 h 862"/>
                <a:gd name="T62" fmla="*/ 129 w 473"/>
                <a:gd name="T63" fmla="*/ 277 h 862"/>
                <a:gd name="T64" fmla="*/ 116 w 473"/>
                <a:gd name="T65" fmla="*/ 287 h 862"/>
                <a:gd name="T66" fmla="*/ 106 w 473"/>
                <a:gd name="T67" fmla="*/ 304 h 862"/>
                <a:gd name="T68" fmla="*/ 15 w 473"/>
                <a:gd name="T69" fmla="*/ 497 h 862"/>
                <a:gd name="T70" fmla="*/ 14 w 473"/>
                <a:gd name="T71" fmla="*/ 498 h 862"/>
                <a:gd name="T72" fmla="*/ 14 w 473"/>
                <a:gd name="T73" fmla="*/ 499 h 862"/>
                <a:gd name="T74" fmla="*/ 17 w 473"/>
                <a:gd name="T75" fmla="*/ 509 h 862"/>
                <a:gd name="T76" fmla="*/ 29 w 473"/>
                <a:gd name="T77" fmla="*/ 514 h 862"/>
                <a:gd name="T78" fmla="*/ 35 w 473"/>
                <a:gd name="T79" fmla="*/ 513 h 862"/>
                <a:gd name="T80" fmla="*/ 39 w 473"/>
                <a:gd name="T81" fmla="*/ 512 h 862"/>
                <a:gd name="T82" fmla="*/ 42 w 473"/>
                <a:gd name="T83" fmla="*/ 508 h 862"/>
                <a:gd name="T84" fmla="*/ 141 w 473"/>
                <a:gd name="T85" fmla="*/ 340 h 862"/>
                <a:gd name="T86" fmla="*/ 135 w 473"/>
                <a:gd name="T87" fmla="*/ 728 h 862"/>
                <a:gd name="T88" fmla="*/ 133 w 473"/>
                <a:gd name="T89" fmla="*/ 862 h 862"/>
                <a:gd name="T90" fmla="*/ 199 w 473"/>
                <a:gd name="T91" fmla="*/ 862 h 862"/>
                <a:gd name="T92" fmla="*/ 197 w 473"/>
                <a:gd name="T93" fmla="*/ 728 h 862"/>
                <a:gd name="T94" fmla="*/ 190 w 473"/>
                <a:gd name="T95" fmla="*/ 297 h 862"/>
                <a:gd name="T96" fmla="*/ 195 w 473"/>
                <a:gd name="T97" fmla="*/ 285 h 862"/>
                <a:gd name="T98" fmla="*/ 195 w 473"/>
                <a:gd name="T99" fmla="*/ 271 h 862"/>
                <a:gd name="T100" fmla="*/ 204 w 473"/>
                <a:gd name="T101" fmla="*/ 270 h 862"/>
                <a:gd name="T102" fmla="*/ 204 w 473"/>
                <a:gd name="T103" fmla="*/ 271 h 862"/>
                <a:gd name="T104" fmla="*/ 210 w 473"/>
                <a:gd name="T105" fmla="*/ 273 h 862"/>
                <a:gd name="T106" fmla="*/ 214 w 473"/>
                <a:gd name="T107" fmla="*/ 275 h 862"/>
                <a:gd name="T108" fmla="*/ 230 w 473"/>
                <a:gd name="T109" fmla="*/ 281 h 862"/>
                <a:gd name="T110" fmla="*/ 239 w 473"/>
                <a:gd name="T111" fmla="*/ 282 h 862"/>
                <a:gd name="T112" fmla="*/ 249 w 473"/>
                <a:gd name="T113" fmla="*/ 282 h 862"/>
                <a:gd name="T114" fmla="*/ 462 w 473"/>
                <a:gd name="T115" fmla="*/ 265 h 862"/>
                <a:gd name="T116" fmla="*/ 463 w 473"/>
                <a:gd name="T117" fmla="*/ 264 h 862"/>
                <a:gd name="T118" fmla="*/ 464 w 473"/>
                <a:gd name="T119" fmla="*/ 264 h 862"/>
                <a:gd name="T120" fmla="*/ 471 w 473"/>
                <a:gd name="T121" fmla="*/ 255 h 862"/>
                <a:gd name="T122" fmla="*/ 466 w 473"/>
                <a:gd name="T123" fmla="*/ 239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3" h="862">
                  <a:moveTo>
                    <a:pt x="466" y="239"/>
                  </a:moveTo>
                  <a:cubicBezTo>
                    <a:pt x="463" y="236"/>
                    <a:pt x="463" y="236"/>
                    <a:pt x="463" y="236"/>
                  </a:cubicBezTo>
                  <a:cubicBezTo>
                    <a:pt x="458" y="235"/>
                    <a:pt x="458" y="235"/>
                    <a:pt x="458" y="235"/>
                  </a:cubicBezTo>
                  <a:cubicBezTo>
                    <a:pt x="456" y="235"/>
                    <a:pt x="272" y="233"/>
                    <a:pt x="206" y="233"/>
                  </a:cubicBezTo>
                  <a:cubicBezTo>
                    <a:pt x="201" y="233"/>
                    <a:pt x="197" y="233"/>
                    <a:pt x="194" y="233"/>
                  </a:cubicBezTo>
                  <a:cubicBezTo>
                    <a:pt x="190" y="233"/>
                    <a:pt x="190" y="233"/>
                    <a:pt x="190" y="233"/>
                  </a:cubicBezTo>
                  <a:cubicBezTo>
                    <a:pt x="189" y="233"/>
                    <a:pt x="189" y="233"/>
                    <a:pt x="189" y="233"/>
                  </a:cubicBezTo>
                  <a:cubicBezTo>
                    <a:pt x="185" y="229"/>
                    <a:pt x="180" y="226"/>
                    <a:pt x="174" y="225"/>
                  </a:cubicBezTo>
                  <a:cubicBezTo>
                    <a:pt x="169" y="218"/>
                    <a:pt x="169" y="218"/>
                    <a:pt x="169" y="218"/>
                  </a:cubicBezTo>
                  <a:cubicBezTo>
                    <a:pt x="169" y="218"/>
                    <a:pt x="169" y="218"/>
                    <a:pt x="169" y="218"/>
                  </a:cubicBezTo>
                  <a:cubicBezTo>
                    <a:pt x="169" y="216"/>
                    <a:pt x="169" y="214"/>
                    <a:pt x="168" y="211"/>
                  </a:cubicBezTo>
                  <a:cubicBezTo>
                    <a:pt x="168" y="210"/>
                    <a:pt x="168" y="209"/>
                    <a:pt x="168" y="207"/>
                  </a:cubicBezTo>
                  <a:cubicBezTo>
                    <a:pt x="168" y="202"/>
                    <a:pt x="167" y="196"/>
                    <a:pt x="164" y="190"/>
                  </a:cubicBezTo>
                  <a:cubicBezTo>
                    <a:pt x="161" y="184"/>
                    <a:pt x="157" y="179"/>
                    <a:pt x="154" y="174"/>
                  </a:cubicBezTo>
                  <a:cubicBezTo>
                    <a:pt x="154" y="174"/>
                    <a:pt x="154" y="174"/>
                    <a:pt x="154" y="174"/>
                  </a:cubicBezTo>
                  <a:cubicBezTo>
                    <a:pt x="153" y="172"/>
                    <a:pt x="151" y="170"/>
                    <a:pt x="149" y="168"/>
                  </a:cubicBezTo>
                  <a:cubicBezTo>
                    <a:pt x="147" y="164"/>
                    <a:pt x="143" y="158"/>
                    <a:pt x="138" y="151"/>
                  </a:cubicBezTo>
                  <a:cubicBezTo>
                    <a:pt x="129" y="139"/>
                    <a:pt x="115" y="120"/>
                    <a:pt x="100" y="100"/>
                  </a:cubicBezTo>
                  <a:cubicBezTo>
                    <a:pt x="62" y="48"/>
                    <a:pt x="36" y="16"/>
                    <a:pt x="25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2"/>
                    <a:pt x="20" y="0"/>
                    <a:pt x="16" y="0"/>
                  </a:cubicBezTo>
                  <a:cubicBezTo>
                    <a:pt x="12" y="0"/>
                    <a:pt x="5" y="2"/>
                    <a:pt x="1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5"/>
                    <a:pt x="107" y="192"/>
                    <a:pt x="140" y="242"/>
                  </a:cubicBezTo>
                  <a:cubicBezTo>
                    <a:pt x="138" y="246"/>
                    <a:pt x="137" y="250"/>
                    <a:pt x="137" y="254"/>
                  </a:cubicBezTo>
                  <a:cubicBezTo>
                    <a:pt x="137" y="259"/>
                    <a:pt x="138" y="263"/>
                    <a:pt x="140" y="267"/>
                  </a:cubicBezTo>
                  <a:cubicBezTo>
                    <a:pt x="138" y="270"/>
                    <a:pt x="138" y="270"/>
                    <a:pt x="138" y="270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36" y="272"/>
                    <a:pt x="134" y="273"/>
                    <a:pt x="133" y="274"/>
                  </a:cubicBezTo>
                  <a:cubicBezTo>
                    <a:pt x="132" y="275"/>
                    <a:pt x="130" y="276"/>
                    <a:pt x="129" y="277"/>
                  </a:cubicBezTo>
                  <a:cubicBezTo>
                    <a:pt x="125" y="279"/>
                    <a:pt x="120" y="282"/>
                    <a:pt x="116" y="287"/>
                  </a:cubicBezTo>
                  <a:cubicBezTo>
                    <a:pt x="112" y="293"/>
                    <a:pt x="109" y="299"/>
                    <a:pt x="106" y="304"/>
                  </a:cubicBezTo>
                  <a:cubicBezTo>
                    <a:pt x="103" y="311"/>
                    <a:pt x="27" y="460"/>
                    <a:pt x="15" y="497"/>
                  </a:cubicBezTo>
                  <a:cubicBezTo>
                    <a:pt x="14" y="498"/>
                    <a:pt x="14" y="498"/>
                    <a:pt x="14" y="498"/>
                  </a:cubicBezTo>
                  <a:cubicBezTo>
                    <a:pt x="14" y="499"/>
                    <a:pt x="14" y="499"/>
                    <a:pt x="14" y="499"/>
                  </a:cubicBezTo>
                  <a:cubicBezTo>
                    <a:pt x="14" y="502"/>
                    <a:pt x="15" y="506"/>
                    <a:pt x="17" y="509"/>
                  </a:cubicBezTo>
                  <a:cubicBezTo>
                    <a:pt x="19" y="511"/>
                    <a:pt x="23" y="514"/>
                    <a:pt x="29" y="514"/>
                  </a:cubicBezTo>
                  <a:cubicBezTo>
                    <a:pt x="31" y="514"/>
                    <a:pt x="33" y="514"/>
                    <a:pt x="35" y="513"/>
                  </a:cubicBezTo>
                  <a:cubicBezTo>
                    <a:pt x="39" y="512"/>
                    <a:pt x="39" y="512"/>
                    <a:pt x="39" y="512"/>
                  </a:cubicBezTo>
                  <a:cubicBezTo>
                    <a:pt x="42" y="508"/>
                    <a:pt x="42" y="508"/>
                    <a:pt x="42" y="508"/>
                  </a:cubicBezTo>
                  <a:cubicBezTo>
                    <a:pt x="43" y="507"/>
                    <a:pt x="100" y="410"/>
                    <a:pt x="141" y="340"/>
                  </a:cubicBezTo>
                  <a:cubicBezTo>
                    <a:pt x="135" y="728"/>
                    <a:pt x="135" y="728"/>
                    <a:pt x="135" y="728"/>
                  </a:cubicBezTo>
                  <a:cubicBezTo>
                    <a:pt x="133" y="862"/>
                    <a:pt x="133" y="862"/>
                    <a:pt x="133" y="862"/>
                  </a:cubicBezTo>
                  <a:cubicBezTo>
                    <a:pt x="199" y="862"/>
                    <a:pt x="199" y="862"/>
                    <a:pt x="199" y="862"/>
                  </a:cubicBezTo>
                  <a:cubicBezTo>
                    <a:pt x="197" y="728"/>
                    <a:pt x="197" y="728"/>
                    <a:pt x="197" y="728"/>
                  </a:cubicBezTo>
                  <a:cubicBezTo>
                    <a:pt x="190" y="297"/>
                    <a:pt x="190" y="297"/>
                    <a:pt x="190" y="297"/>
                  </a:cubicBezTo>
                  <a:cubicBezTo>
                    <a:pt x="193" y="294"/>
                    <a:pt x="195" y="290"/>
                    <a:pt x="195" y="285"/>
                  </a:cubicBezTo>
                  <a:cubicBezTo>
                    <a:pt x="195" y="271"/>
                    <a:pt x="195" y="271"/>
                    <a:pt x="195" y="271"/>
                  </a:cubicBezTo>
                  <a:cubicBezTo>
                    <a:pt x="204" y="270"/>
                    <a:pt x="204" y="270"/>
                    <a:pt x="204" y="270"/>
                  </a:cubicBezTo>
                  <a:cubicBezTo>
                    <a:pt x="204" y="271"/>
                    <a:pt x="204" y="271"/>
                    <a:pt x="204" y="271"/>
                  </a:cubicBezTo>
                  <a:cubicBezTo>
                    <a:pt x="206" y="272"/>
                    <a:pt x="208" y="272"/>
                    <a:pt x="210" y="273"/>
                  </a:cubicBezTo>
                  <a:cubicBezTo>
                    <a:pt x="211" y="274"/>
                    <a:pt x="213" y="275"/>
                    <a:pt x="214" y="275"/>
                  </a:cubicBezTo>
                  <a:cubicBezTo>
                    <a:pt x="218" y="278"/>
                    <a:pt x="224" y="281"/>
                    <a:pt x="230" y="281"/>
                  </a:cubicBezTo>
                  <a:cubicBezTo>
                    <a:pt x="233" y="282"/>
                    <a:pt x="236" y="282"/>
                    <a:pt x="239" y="282"/>
                  </a:cubicBezTo>
                  <a:cubicBezTo>
                    <a:pt x="243" y="282"/>
                    <a:pt x="246" y="282"/>
                    <a:pt x="249" y="282"/>
                  </a:cubicBezTo>
                  <a:cubicBezTo>
                    <a:pt x="256" y="281"/>
                    <a:pt x="423" y="272"/>
                    <a:pt x="462" y="265"/>
                  </a:cubicBezTo>
                  <a:cubicBezTo>
                    <a:pt x="463" y="264"/>
                    <a:pt x="463" y="264"/>
                    <a:pt x="463" y="264"/>
                  </a:cubicBezTo>
                  <a:cubicBezTo>
                    <a:pt x="464" y="264"/>
                    <a:pt x="464" y="264"/>
                    <a:pt x="464" y="264"/>
                  </a:cubicBezTo>
                  <a:cubicBezTo>
                    <a:pt x="467" y="263"/>
                    <a:pt x="470" y="260"/>
                    <a:pt x="471" y="255"/>
                  </a:cubicBezTo>
                  <a:cubicBezTo>
                    <a:pt x="473" y="250"/>
                    <a:pt x="471" y="245"/>
                    <a:pt x="466" y="239"/>
                  </a:cubicBezTo>
                  <a:close/>
                </a:path>
              </a:pathLst>
            </a:custGeom>
            <a:solidFill>
              <a:srgbClr val="319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56" name="Freeform 56">
              <a:extLst>
                <a:ext uri="{FF2B5EF4-FFF2-40B4-BE49-F238E27FC236}">
                  <a16:creationId xmlns:a16="http://schemas.microsoft.com/office/drawing/2014/main" id="{0B5EEA72-3743-714F-9B5B-0BA752618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501" y="655639"/>
              <a:ext cx="354013" cy="646113"/>
            </a:xfrm>
            <a:custGeom>
              <a:avLst/>
              <a:gdLst>
                <a:gd name="T0" fmla="*/ 288 w 292"/>
                <a:gd name="T1" fmla="*/ 148 h 533"/>
                <a:gd name="T2" fmla="*/ 286 w 292"/>
                <a:gd name="T3" fmla="*/ 146 h 533"/>
                <a:gd name="T4" fmla="*/ 283 w 292"/>
                <a:gd name="T5" fmla="*/ 146 h 533"/>
                <a:gd name="T6" fmla="*/ 127 w 292"/>
                <a:gd name="T7" fmla="*/ 144 h 533"/>
                <a:gd name="T8" fmla="*/ 120 w 292"/>
                <a:gd name="T9" fmla="*/ 144 h 533"/>
                <a:gd name="T10" fmla="*/ 117 w 292"/>
                <a:gd name="T11" fmla="*/ 144 h 533"/>
                <a:gd name="T12" fmla="*/ 117 w 292"/>
                <a:gd name="T13" fmla="*/ 144 h 533"/>
                <a:gd name="T14" fmla="*/ 108 w 292"/>
                <a:gd name="T15" fmla="*/ 139 h 533"/>
                <a:gd name="T16" fmla="*/ 105 w 292"/>
                <a:gd name="T17" fmla="*/ 135 h 533"/>
                <a:gd name="T18" fmla="*/ 105 w 292"/>
                <a:gd name="T19" fmla="*/ 135 h 533"/>
                <a:gd name="T20" fmla="*/ 104 w 292"/>
                <a:gd name="T21" fmla="*/ 131 h 533"/>
                <a:gd name="T22" fmla="*/ 104 w 292"/>
                <a:gd name="T23" fmla="*/ 128 h 533"/>
                <a:gd name="T24" fmla="*/ 101 w 292"/>
                <a:gd name="T25" fmla="*/ 118 h 533"/>
                <a:gd name="T26" fmla="*/ 95 w 292"/>
                <a:gd name="T27" fmla="*/ 108 h 533"/>
                <a:gd name="T28" fmla="*/ 95 w 292"/>
                <a:gd name="T29" fmla="*/ 108 h 533"/>
                <a:gd name="T30" fmla="*/ 92 w 292"/>
                <a:gd name="T31" fmla="*/ 104 h 533"/>
                <a:gd name="T32" fmla="*/ 85 w 292"/>
                <a:gd name="T33" fmla="*/ 94 h 533"/>
                <a:gd name="T34" fmla="*/ 62 w 292"/>
                <a:gd name="T35" fmla="*/ 62 h 533"/>
                <a:gd name="T36" fmla="*/ 15 w 292"/>
                <a:gd name="T37" fmla="*/ 2 h 533"/>
                <a:gd name="T38" fmla="*/ 15 w 292"/>
                <a:gd name="T39" fmla="*/ 2 h 533"/>
                <a:gd name="T40" fmla="*/ 14 w 292"/>
                <a:gd name="T41" fmla="*/ 2 h 533"/>
                <a:gd name="T42" fmla="*/ 10 w 292"/>
                <a:gd name="T43" fmla="*/ 0 h 533"/>
                <a:gd name="T44" fmla="*/ 1 w 292"/>
                <a:gd name="T45" fmla="*/ 9 h 533"/>
                <a:gd name="T46" fmla="*/ 0 w 292"/>
                <a:gd name="T47" fmla="*/ 12 h 533"/>
                <a:gd name="T48" fmla="*/ 1 w 292"/>
                <a:gd name="T49" fmla="*/ 14 h 533"/>
                <a:gd name="T50" fmla="*/ 86 w 292"/>
                <a:gd name="T51" fmla="*/ 150 h 533"/>
                <a:gd name="T52" fmla="*/ 85 w 292"/>
                <a:gd name="T53" fmla="*/ 157 h 533"/>
                <a:gd name="T54" fmla="*/ 86 w 292"/>
                <a:gd name="T55" fmla="*/ 165 h 533"/>
                <a:gd name="T56" fmla="*/ 85 w 292"/>
                <a:gd name="T57" fmla="*/ 167 h 533"/>
                <a:gd name="T58" fmla="*/ 85 w 292"/>
                <a:gd name="T59" fmla="*/ 168 h 533"/>
                <a:gd name="T60" fmla="*/ 82 w 292"/>
                <a:gd name="T61" fmla="*/ 170 h 533"/>
                <a:gd name="T62" fmla="*/ 80 w 292"/>
                <a:gd name="T63" fmla="*/ 171 h 533"/>
                <a:gd name="T64" fmla="*/ 71 w 292"/>
                <a:gd name="T65" fmla="*/ 178 h 533"/>
                <a:gd name="T66" fmla="*/ 65 w 292"/>
                <a:gd name="T67" fmla="*/ 188 h 533"/>
                <a:gd name="T68" fmla="*/ 9 w 292"/>
                <a:gd name="T69" fmla="*/ 308 h 533"/>
                <a:gd name="T70" fmla="*/ 9 w 292"/>
                <a:gd name="T71" fmla="*/ 308 h 533"/>
                <a:gd name="T72" fmla="*/ 9 w 292"/>
                <a:gd name="T73" fmla="*/ 308 h 533"/>
                <a:gd name="T74" fmla="*/ 10 w 292"/>
                <a:gd name="T75" fmla="*/ 315 h 533"/>
                <a:gd name="T76" fmla="*/ 18 w 292"/>
                <a:gd name="T77" fmla="*/ 318 h 533"/>
                <a:gd name="T78" fmla="*/ 21 w 292"/>
                <a:gd name="T79" fmla="*/ 317 h 533"/>
                <a:gd name="T80" fmla="*/ 24 w 292"/>
                <a:gd name="T81" fmla="*/ 317 h 533"/>
                <a:gd name="T82" fmla="*/ 26 w 292"/>
                <a:gd name="T83" fmla="*/ 314 h 533"/>
                <a:gd name="T84" fmla="*/ 87 w 292"/>
                <a:gd name="T85" fmla="*/ 210 h 533"/>
                <a:gd name="T86" fmla="*/ 84 w 292"/>
                <a:gd name="T87" fmla="*/ 399 h 533"/>
                <a:gd name="T88" fmla="*/ 82 w 292"/>
                <a:gd name="T89" fmla="*/ 533 h 533"/>
                <a:gd name="T90" fmla="*/ 123 w 292"/>
                <a:gd name="T91" fmla="*/ 533 h 533"/>
                <a:gd name="T92" fmla="*/ 121 w 292"/>
                <a:gd name="T93" fmla="*/ 399 h 533"/>
                <a:gd name="T94" fmla="*/ 117 w 292"/>
                <a:gd name="T95" fmla="*/ 183 h 533"/>
                <a:gd name="T96" fmla="*/ 120 w 292"/>
                <a:gd name="T97" fmla="*/ 176 h 533"/>
                <a:gd name="T98" fmla="*/ 120 w 292"/>
                <a:gd name="T99" fmla="*/ 168 h 533"/>
                <a:gd name="T100" fmla="*/ 126 w 292"/>
                <a:gd name="T101" fmla="*/ 167 h 533"/>
                <a:gd name="T102" fmla="*/ 126 w 292"/>
                <a:gd name="T103" fmla="*/ 167 h 533"/>
                <a:gd name="T104" fmla="*/ 130 w 292"/>
                <a:gd name="T105" fmla="*/ 169 h 533"/>
                <a:gd name="T106" fmla="*/ 132 w 292"/>
                <a:gd name="T107" fmla="*/ 170 h 533"/>
                <a:gd name="T108" fmla="*/ 142 w 292"/>
                <a:gd name="T109" fmla="*/ 174 h 533"/>
                <a:gd name="T110" fmla="*/ 148 w 292"/>
                <a:gd name="T111" fmla="*/ 174 h 533"/>
                <a:gd name="T112" fmla="*/ 154 w 292"/>
                <a:gd name="T113" fmla="*/ 174 h 533"/>
                <a:gd name="T114" fmla="*/ 286 w 292"/>
                <a:gd name="T115" fmla="*/ 164 h 533"/>
                <a:gd name="T116" fmla="*/ 286 w 292"/>
                <a:gd name="T117" fmla="*/ 164 h 533"/>
                <a:gd name="T118" fmla="*/ 286 w 292"/>
                <a:gd name="T119" fmla="*/ 163 h 533"/>
                <a:gd name="T120" fmla="*/ 291 w 292"/>
                <a:gd name="T121" fmla="*/ 158 h 533"/>
                <a:gd name="T122" fmla="*/ 288 w 292"/>
                <a:gd name="T123" fmla="*/ 14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2" h="533">
                  <a:moveTo>
                    <a:pt x="288" y="148"/>
                  </a:moveTo>
                  <a:cubicBezTo>
                    <a:pt x="286" y="146"/>
                    <a:pt x="286" y="146"/>
                    <a:pt x="286" y="146"/>
                  </a:cubicBezTo>
                  <a:cubicBezTo>
                    <a:pt x="283" y="146"/>
                    <a:pt x="283" y="146"/>
                    <a:pt x="283" y="146"/>
                  </a:cubicBezTo>
                  <a:cubicBezTo>
                    <a:pt x="282" y="146"/>
                    <a:pt x="168" y="144"/>
                    <a:pt x="127" y="144"/>
                  </a:cubicBezTo>
                  <a:cubicBezTo>
                    <a:pt x="124" y="144"/>
                    <a:pt x="122" y="144"/>
                    <a:pt x="120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4" y="142"/>
                    <a:pt x="111" y="140"/>
                    <a:pt x="108" y="139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4" y="133"/>
                    <a:pt x="104" y="132"/>
                    <a:pt x="104" y="131"/>
                  </a:cubicBezTo>
                  <a:cubicBezTo>
                    <a:pt x="104" y="130"/>
                    <a:pt x="104" y="129"/>
                    <a:pt x="104" y="128"/>
                  </a:cubicBezTo>
                  <a:cubicBezTo>
                    <a:pt x="103" y="125"/>
                    <a:pt x="103" y="121"/>
                    <a:pt x="101" y="118"/>
                  </a:cubicBezTo>
                  <a:cubicBezTo>
                    <a:pt x="100" y="114"/>
                    <a:pt x="97" y="111"/>
                    <a:pt x="95" y="108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4" y="107"/>
                    <a:pt x="94" y="105"/>
                    <a:pt x="92" y="104"/>
                  </a:cubicBezTo>
                  <a:cubicBezTo>
                    <a:pt x="91" y="101"/>
                    <a:pt x="88" y="98"/>
                    <a:pt x="85" y="94"/>
                  </a:cubicBezTo>
                  <a:cubicBezTo>
                    <a:pt x="79" y="86"/>
                    <a:pt x="71" y="74"/>
                    <a:pt x="62" y="62"/>
                  </a:cubicBezTo>
                  <a:cubicBezTo>
                    <a:pt x="38" y="30"/>
                    <a:pt x="22" y="10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2" y="0"/>
                    <a:pt x="10" y="0"/>
                  </a:cubicBezTo>
                  <a:cubicBezTo>
                    <a:pt x="7" y="0"/>
                    <a:pt x="3" y="1"/>
                    <a:pt x="1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66" y="119"/>
                    <a:pt x="86" y="150"/>
                  </a:cubicBezTo>
                  <a:cubicBezTo>
                    <a:pt x="85" y="152"/>
                    <a:pt x="85" y="155"/>
                    <a:pt x="85" y="157"/>
                  </a:cubicBezTo>
                  <a:cubicBezTo>
                    <a:pt x="85" y="160"/>
                    <a:pt x="85" y="163"/>
                    <a:pt x="86" y="165"/>
                  </a:cubicBezTo>
                  <a:cubicBezTo>
                    <a:pt x="85" y="167"/>
                    <a:pt x="85" y="167"/>
                    <a:pt x="85" y="167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4" y="168"/>
                    <a:pt x="83" y="169"/>
                    <a:pt x="82" y="170"/>
                  </a:cubicBezTo>
                  <a:cubicBezTo>
                    <a:pt x="81" y="170"/>
                    <a:pt x="80" y="171"/>
                    <a:pt x="80" y="171"/>
                  </a:cubicBezTo>
                  <a:cubicBezTo>
                    <a:pt x="77" y="173"/>
                    <a:pt x="74" y="175"/>
                    <a:pt x="71" y="178"/>
                  </a:cubicBezTo>
                  <a:cubicBezTo>
                    <a:pt x="69" y="181"/>
                    <a:pt x="67" y="185"/>
                    <a:pt x="65" y="188"/>
                  </a:cubicBezTo>
                  <a:cubicBezTo>
                    <a:pt x="63" y="192"/>
                    <a:pt x="17" y="284"/>
                    <a:pt x="9" y="308"/>
                  </a:cubicBezTo>
                  <a:cubicBezTo>
                    <a:pt x="9" y="308"/>
                    <a:pt x="9" y="308"/>
                    <a:pt x="9" y="308"/>
                  </a:cubicBezTo>
                  <a:cubicBezTo>
                    <a:pt x="9" y="308"/>
                    <a:pt x="9" y="308"/>
                    <a:pt x="9" y="308"/>
                  </a:cubicBezTo>
                  <a:cubicBezTo>
                    <a:pt x="8" y="311"/>
                    <a:pt x="9" y="313"/>
                    <a:pt x="10" y="315"/>
                  </a:cubicBezTo>
                  <a:cubicBezTo>
                    <a:pt x="12" y="316"/>
                    <a:pt x="14" y="318"/>
                    <a:pt x="18" y="318"/>
                  </a:cubicBezTo>
                  <a:cubicBezTo>
                    <a:pt x="19" y="318"/>
                    <a:pt x="20" y="318"/>
                    <a:pt x="21" y="317"/>
                  </a:cubicBezTo>
                  <a:cubicBezTo>
                    <a:pt x="24" y="317"/>
                    <a:pt x="24" y="317"/>
                    <a:pt x="24" y="317"/>
                  </a:cubicBezTo>
                  <a:cubicBezTo>
                    <a:pt x="26" y="314"/>
                    <a:pt x="26" y="314"/>
                    <a:pt x="26" y="314"/>
                  </a:cubicBezTo>
                  <a:cubicBezTo>
                    <a:pt x="26" y="314"/>
                    <a:pt x="62" y="254"/>
                    <a:pt x="87" y="210"/>
                  </a:cubicBezTo>
                  <a:cubicBezTo>
                    <a:pt x="84" y="399"/>
                    <a:pt x="84" y="399"/>
                    <a:pt x="84" y="399"/>
                  </a:cubicBezTo>
                  <a:cubicBezTo>
                    <a:pt x="82" y="533"/>
                    <a:pt x="82" y="533"/>
                    <a:pt x="82" y="533"/>
                  </a:cubicBezTo>
                  <a:cubicBezTo>
                    <a:pt x="123" y="533"/>
                    <a:pt x="123" y="533"/>
                    <a:pt x="123" y="533"/>
                  </a:cubicBezTo>
                  <a:cubicBezTo>
                    <a:pt x="121" y="399"/>
                    <a:pt x="121" y="399"/>
                    <a:pt x="121" y="399"/>
                  </a:cubicBezTo>
                  <a:cubicBezTo>
                    <a:pt x="117" y="183"/>
                    <a:pt x="117" y="183"/>
                    <a:pt x="117" y="183"/>
                  </a:cubicBezTo>
                  <a:cubicBezTo>
                    <a:pt x="119" y="182"/>
                    <a:pt x="120" y="179"/>
                    <a:pt x="120" y="176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127" y="168"/>
                    <a:pt x="128" y="169"/>
                    <a:pt x="130" y="169"/>
                  </a:cubicBezTo>
                  <a:cubicBezTo>
                    <a:pt x="130" y="169"/>
                    <a:pt x="131" y="170"/>
                    <a:pt x="132" y="170"/>
                  </a:cubicBezTo>
                  <a:cubicBezTo>
                    <a:pt x="135" y="172"/>
                    <a:pt x="138" y="174"/>
                    <a:pt x="142" y="174"/>
                  </a:cubicBezTo>
                  <a:cubicBezTo>
                    <a:pt x="144" y="174"/>
                    <a:pt x="146" y="174"/>
                    <a:pt x="148" y="174"/>
                  </a:cubicBezTo>
                  <a:cubicBezTo>
                    <a:pt x="150" y="174"/>
                    <a:pt x="152" y="174"/>
                    <a:pt x="154" y="174"/>
                  </a:cubicBezTo>
                  <a:cubicBezTo>
                    <a:pt x="158" y="174"/>
                    <a:pt x="262" y="169"/>
                    <a:pt x="286" y="164"/>
                  </a:cubicBezTo>
                  <a:cubicBezTo>
                    <a:pt x="286" y="164"/>
                    <a:pt x="286" y="164"/>
                    <a:pt x="286" y="164"/>
                  </a:cubicBezTo>
                  <a:cubicBezTo>
                    <a:pt x="286" y="163"/>
                    <a:pt x="286" y="163"/>
                    <a:pt x="286" y="163"/>
                  </a:cubicBezTo>
                  <a:cubicBezTo>
                    <a:pt x="288" y="163"/>
                    <a:pt x="291" y="161"/>
                    <a:pt x="291" y="158"/>
                  </a:cubicBezTo>
                  <a:cubicBezTo>
                    <a:pt x="292" y="155"/>
                    <a:pt x="291" y="151"/>
                    <a:pt x="288" y="148"/>
                  </a:cubicBezTo>
                  <a:close/>
                </a:path>
              </a:pathLst>
            </a:custGeom>
            <a:solidFill>
              <a:srgbClr val="3195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7" name="组合 78">
            <a:extLst>
              <a:ext uri="{FF2B5EF4-FFF2-40B4-BE49-F238E27FC236}">
                <a16:creationId xmlns:a16="http://schemas.microsoft.com/office/drawing/2014/main" id="{EE4BE578-BE68-CC44-9069-B427EEF00C38}"/>
              </a:ext>
            </a:extLst>
          </p:cNvPr>
          <p:cNvGrpSpPr/>
          <p:nvPr/>
        </p:nvGrpSpPr>
        <p:grpSpPr>
          <a:xfrm>
            <a:off x="3160824" y="1782066"/>
            <a:ext cx="1235630" cy="1161172"/>
            <a:chOff x="2035175" y="2928939"/>
            <a:chExt cx="1228725" cy="1128713"/>
          </a:xfrm>
        </p:grpSpPr>
        <p:sp>
          <p:nvSpPr>
            <p:cNvPr id="158" name="Freeform 20">
              <a:extLst>
                <a:ext uri="{FF2B5EF4-FFF2-40B4-BE49-F238E27FC236}">
                  <a16:creationId xmlns:a16="http://schemas.microsoft.com/office/drawing/2014/main" id="{83336293-4FFB-6749-9305-B81F7FDE5D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8425" y="2928939"/>
              <a:ext cx="603250" cy="603250"/>
            </a:xfrm>
            <a:custGeom>
              <a:avLst/>
              <a:gdLst>
                <a:gd name="T0" fmla="*/ 501 w 635"/>
                <a:gd name="T1" fmla="*/ 135 h 635"/>
                <a:gd name="T2" fmla="*/ 498 w 635"/>
                <a:gd name="T3" fmla="*/ 49 h 635"/>
                <a:gd name="T4" fmla="*/ 417 w 635"/>
                <a:gd name="T5" fmla="*/ 78 h 635"/>
                <a:gd name="T6" fmla="*/ 381 w 635"/>
                <a:gd name="T7" fmla="*/ 0 h 635"/>
                <a:gd name="T8" fmla="*/ 318 w 635"/>
                <a:gd name="T9" fmla="*/ 59 h 635"/>
                <a:gd name="T10" fmla="*/ 255 w 635"/>
                <a:gd name="T11" fmla="*/ 0 h 635"/>
                <a:gd name="T12" fmla="*/ 219 w 635"/>
                <a:gd name="T13" fmla="*/ 78 h 635"/>
                <a:gd name="T14" fmla="*/ 138 w 635"/>
                <a:gd name="T15" fmla="*/ 49 h 635"/>
                <a:gd name="T16" fmla="*/ 135 w 635"/>
                <a:gd name="T17" fmla="*/ 135 h 635"/>
                <a:gd name="T18" fmla="*/ 49 w 635"/>
                <a:gd name="T19" fmla="*/ 138 h 635"/>
                <a:gd name="T20" fmla="*/ 78 w 635"/>
                <a:gd name="T21" fmla="*/ 219 h 635"/>
                <a:gd name="T22" fmla="*/ 0 w 635"/>
                <a:gd name="T23" fmla="*/ 255 h 635"/>
                <a:gd name="T24" fmla="*/ 59 w 635"/>
                <a:gd name="T25" fmla="*/ 318 h 635"/>
                <a:gd name="T26" fmla="*/ 0 w 635"/>
                <a:gd name="T27" fmla="*/ 381 h 635"/>
                <a:gd name="T28" fmla="*/ 78 w 635"/>
                <a:gd name="T29" fmla="*/ 417 h 635"/>
                <a:gd name="T30" fmla="*/ 49 w 635"/>
                <a:gd name="T31" fmla="*/ 498 h 635"/>
                <a:gd name="T32" fmla="*/ 135 w 635"/>
                <a:gd name="T33" fmla="*/ 501 h 635"/>
                <a:gd name="T34" fmla="*/ 138 w 635"/>
                <a:gd name="T35" fmla="*/ 587 h 635"/>
                <a:gd name="T36" fmla="*/ 219 w 635"/>
                <a:gd name="T37" fmla="*/ 557 h 635"/>
                <a:gd name="T38" fmla="*/ 255 w 635"/>
                <a:gd name="T39" fmla="*/ 635 h 635"/>
                <a:gd name="T40" fmla="*/ 318 w 635"/>
                <a:gd name="T41" fmla="*/ 577 h 635"/>
                <a:gd name="T42" fmla="*/ 381 w 635"/>
                <a:gd name="T43" fmla="*/ 635 h 635"/>
                <a:gd name="T44" fmla="*/ 417 w 635"/>
                <a:gd name="T45" fmla="*/ 557 h 635"/>
                <a:gd name="T46" fmla="*/ 498 w 635"/>
                <a:gd name="T47" fmla="*/ 587 h 635"/>
                <a:gd name="T48" fmla="*/ 501 w 635"/>
                <a:gd name="T49" fmla="*/ 501 h 635"/>
                <a:gd name="T50" fmla="*/ 587 w 635"/>
                <a:gd name="T51" fmla="*/ 498 h 635"/>
                <a:gd name="T52" fmla="*/ 557 w 635"/>
                <a:gd name="T53" fmla="*/ 417 h 635"/>
                <a:gd name="T54" fmla="*/ 635 w 635"/>
                <a:gd name="T55" fmla="*/ 381 h 635"/>
                <a:gd name="T56" fmla="*/ 577 w 635"/>
                <a:gd name="T57" fmla="*/ 318 h 635"/>
                <a:gd name="T58" fmla="*/ 635 w 635"/>
                <a:gd name="T59" fmla="*/ 255 h 635"/>
                <a:gd name="T60" fmla="*/ 557 w 635"/>
                <a:gd name="T61" fmla="*/ 219 h 635"/>
                <a:gd name="T62" fmla="*/ 587 w 635"/>
                <a:gd name="T63" fmla="*/ 138 h 635"/>
                <a:gd name="T64" fmla="*/ 501 w 635"/>
                <a:gd name="T65" fmla="*/ 135 h 635"/>
                <a:gd name="T66" fmla="*/ 315 w 635"/>
                <a:gd name="T67" fmla="*/ 523 h 635"/>
                <a:gd name="T68" fmla="*/ 108 w 635"/>
                <a:gd name="T69" fmla="*/ 317 h 635"/>
                <a:gd name="T70" fmla="*/ 315 w 635"/>
                <a:gd name="T71" fmla="*/ 110 h 635"/>
                <a:gd name="T72" fmla="*/ 521 w 635"/>
                <a:gd name="T73" fmla="*/ 317 h 635"/>
                <a:gd name="T74" fmla="*/ 315 w 635"/>
                <a:gd name="T75" fmla="*/ 523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5" h="635">
                  <a:moveTo>
                    <a:pt x="501" y="135"/>
                  </a:moveTo>
                  <a:cubicBezTo>
                    <a:pt x="498" y="49"/>
                    <a:pt x="498" y="49"/>
                    <a:pt x="498" y="49"/>
                  </a:cubicBezTo>
                  <a:cubicBezTo>
                    <a:pt x="417" y="78"/>
                    <a:pt x="417" y="78"/>
                    <a:pt x="417" y="78"/>
                  </a:cubicBezTo>
                  <a:cubicBezTo>
                    <a:pt x="381" y="0"/>
                    <a:pt x="381" y="0"/>
                    <a:pt x="381" y="0"/>
                  </a:cubicBezTo>
                  <a:cubicBezTo>
                    <a:pt x="318" y="59"/>
                    <a:pt x="318" y="59"/>
                    <a:pt x="318" y="59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78" y="219"/>
                    <a:pt x="78" y="219"/>
                    <a:pt x="78" y="219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59" y="318"/>
                    <a:pt x="59" y="318"/>
                    <a:pt x="59" y="318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78" y="417"/>
                    <a:pt x="78" y="417"/>
                    <a:pt x="78" y="417"/>
                  </a:cubicBezTo>
                  <a:cubicBezTo>
                    <a:pt x="49" y="498"/>
                    <a:pt x="49" y="498"/>
                    <a:pt x="49" y="498"/>
                  </a:cubicBezTo>
                  <a:cubicBezTo>
                    <a:pt x="135" y="501"/>
                    <a:pt x="135" y="501"/>
                    <a:pt x="135" y="501"/>
                  </a:cubicBezTo>
                  <a:cubicBezTo>
                    <a:pt x="138" y="587"/>
                    <a:pt x="138" y="587"/>
                    <a:pt x="138" y="587"/>
                  </a:cubicBezTo>
                  <a:cubicBezTo>
                    <a:pt x="219" y="557"/>
                    <a:pt x="219" y="557"/>
                    <a:pt x="219" y="557"/>
                  </a:cubicBezTo>
                  <a:cubicBezTo>
                    <a:pt x="255" y="635"/>
                    <a:pt x="255" y="635"/>
                    <a:pt x="255" y="635"/>
                  </a:cubicBezTo>
                  <a:cubicBezTo>
                    <a:pt x="318" y="577"/>
                    <a:pt x="318" y="577"/>
                    <a:pt x="318" y="577"/>
                  </a:cubicBezTo>
                  <a:cubicBezTo>
                    <a:pt x="381" y="635"/>
                    <a:pt x="381" y="635"/>
                    <a:pt x="381" y="635"/>
                  </a:cubicBezTo>
                  <a:cubicBezTo>
                    <a:pt x="417" y="557"/>
                    <a:pt x="417" y="557"/>
                    <a:pt x="417" y="557"/>
                  </a:cubicBezTo>
                  <a:cubicBezTo>
                    <a:pt x="498" y="587"/>
                    <a:pt x="498" y="587"/>
                    <a:pt x="498" y="587"/>
                  </a:cubicBezTo>
                  <a:cubicBezTo>
                    <a:pt x="501" y="501"/>
                    <a:pt x="501" y="501"/>
                    <a:pt x="501" y="501"/>
                  </a:cubicBezTo>
                  <a:cubicBezTo>
                    <a:pt x="587" y="498"/>
                    <a:pt x="587" y="498"/>
                    <a:pt x="587" y="498"/>
                  </a:cubicBezTo>
                  <a:cubicBezTo>
                    <a:pt x="557" y="417"/>
                    <a:pt x="557" y="417"/>
                    <a:pt x="557" y="417"/>
                  </a:cubicBezTo>
                  <a:cubicBezTo>
                    <a:pt x="635" y="381"/>
                    <a:pt x="635" y="381"/>
                    <a:pt x="635" y="381"/>
                  </a:cubicBezTo>
                  <a:cubicBezTo>
                    <a:pt x="577" y="318"/>
                    <a:pt x="577" y="318"/>
                    <a:pt x="577" y="318"/>
                  </a:cubicBezTo>
                  <a:cubicBezTo>
                    <a:pt x="635" y="255"/>
                    <a:pt x="635" y="255"/>
                    <a:pt x="635" y="255"/>
                  </a:cubicBezTo>
                  <a:cubicBezTo>
                    <a:pt x="557" y="219"/>
                    <a:pt x="557" y="219"/>
                    <a:pt x="557" y="219"/>
                  </a:cubicBezTo>
                  <a:cubicBezTo>
                    <a:pt x="587" y="138"/>
                    <a:pt x="587" y="138"/>
                    <a:pt x="587" y="138"/>
                  </a:cubicBezTo>
                  <a:lnTo>
                    <a:pt x="501" y="135"/>
                  </a:lnTo>
                  <a:close/>
                  <a:moveTo>
                    <a:pt x="315" y="523"/>
                  </a:moveTo>
                  <a:cubicBezTo>
                    <a:pt x="201" y="523"/>
                    <a:pt x="108" y="431"/>
                    <a:pt x="108" y="317"/>
                  </a:cubicBezTo>
                  <a:cubicBezTo>
                    <a:pt x="108" y="203"/>
                    <a:pt x="201" y="110"/>
                    <a:pt x="315" y="110"/>
                  </a:cubicBezTo>
                  <a:cubicBezTo>
                    <a:pt x="429" y="110"/>
                    <a:pt x="521" y="203"/>
                    <a:pt x="521" y="317"/>
                  </a:cubicBezTo>
                  <a:cubicBezTo>
                    <a:pt x="521" y="431"/>
                    <a:pt x="429" y="523"/>
                    <a:pt x="315" y="523"/>
                  </a:cubicBezTo>
                  <a:close/>
                </a:path>
              </a:pathLst>
            </a:custGeom>
            <a:solidFill>
              <a:srgbClr val="F16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59" name="Freeform 21">
              <a:extLst>
                <a:ext uri="{FF2B5EF4-FFF2-40B4-BE49-F238E27FC236}">
                  <a16:creationId xmlns:a16="http://schemas.microsoft.com/office/drawing/2014/main" id="{38085917-B701-CA4C-B709-5D4D9EBD2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5175" y="3195639"/>
              <a:ext cx="1228725" cy="862013"/>
            </a:xfrm>
            <a:custGeom>
              <a:avLst/>
              <a:gdLst>
                <a:gd name="T0" fmla="*/ 1178 w 1293"/>
                <a:gd name="T1" fmla="*/ 263 h 907"/>
                <a:gd name="T2" fmla="*/ 1084 w 1293"/>
                <a:gd name="T3" fmla="*/ 337 h 907"/>
                <a:gd name="T4" fmla="*/ 1051 w 1293"/>
                <a:gd name="T5" fmla="*/ 376 h 907"/>
                <a:gd name="T6" fmla="*/ 1217 w 1293"/>
                <a:gd name="T7" fmla="*/ 674 h 907"/>
                <a:gd name="T8" fmla="*/ 945 w 1293"/>
                <a:gd name="T9" fmla="*/ 376 h 907"/>
                <a:gd name="T10" fmla="*/ 953 w 1293"/>
                <a:gd name="T11" fmla="*/ 352 h 907"/>
                <a:gd name="T12" fmla="*/ 913 w 1293"/>
                <a:gd name="T13" fmla="*/ 674 h 907"/>
                <a:gd name="T14" fmla="*/ 672 w 1293"/>
                <a:gd name="T15" fmla="*/ 376 h 907"/>
                <a:gd name="T16" fmla="*/ 832 w 1293"/>
                <a:gd name="T17" fmla="*/ 337 h 907"/>
                <a:gd name="T18" fmla="*/ 731 w 1293"/>
                <a:gd name="T19" fmla="*/ 370 h 907"/>
                <a:gd name="T20" fmla="*/ 671 w 1293"/>
                <a:gd name="T21" fmla="*/ 337 h 907"/>
                <a:gd name="T22" fmla="*/ 621 w 1293"/>
                <a:gd name="T23" fmla="*/ 259 h 907"/>
                <a:gd name="T24" fmla="*/ 619 w 1293"/>
                <a:gd name="T25" fmla="*/ 142 h 907"/>
                <a:gd name="T26" fmla="*/ 410 w 1293"/>
                <a:gd name="T27" fmla="*/ 337 h 907"/>
                <a:gd name="T28" fmla="*/ 619 w 1293"/>
                <a:gd name="T29" fmla="*/ 39 h 907"/>
                <a:gd name="T30" fmla="*/ 634 w 1293"/>
                <a:gd name="T31" fmla="*/ 38 h 907"/>
                <a:gd name="T32" fmla="*/ 201 w 1293"/>
                <a:gd name="T33" fmla="*/ 0 h 907"/>
                <a:gd name="T34" fmla="*/ 6 w 1293"/>
                <a:gd name="T35" fmla="*/ 673 h 907"/>
                <a:gd name="T36" fmla="*/ 419 w 1293"/>
                <a:gd name="T37" fmla="*/ 726 h 907"/>
                <a:gd name="T38" fmla="*/ 68 w 1293"/>
                <a:gd name="T39" fmla="*/ 778 h 907"/>
                <a:gd name="T40" fmla="*/ 17 w 1293"/>
                <a:gd name="T41" fmla="*/ 862 h 907"/>
                <a:gd name="T42" fmla="*/ 1223 w 1293"/>
                <a:gd name="T43" fmla="*/ 907 h 907"/>
                <a:gd name="T44" fmla="*/ 1275 w 1293"/>
                <a:gd name="T45" fmla="*/ 848 h 907"/>
                <a:gd name="T46" fmla="*/ 860 w 1293"/>
                <a:gd name="T47" fmla="*/ 778 h 907"/>
                <a:gd name="T48" fmla="*/ 1235 w 1293"/>
                <a:gd name="T49" fmla="*/ 726 h 907"/>
                <a:gd name="T50" fmla="*/ 1193 w 1293"/>
                <a:gd name="T51" fmla="*/ 264 h 907"/>
                <a:gd name="T52" fmla="*/ 76 w 1293"/>
                <a:gd name="T53" fmla="*/ 674 h 907"/>
                <a:gd name="T54" fmla="*/ 345 w 1293"/>
                <a:gd name="T55" fmla="*/ 376 h 907"/>
                <a:gd name="T56" fmla="*/ 142 w 1293"/>
                <a:gd name="T57" fmla="*/ 337 h 907"/>
                <a:gd name="T58" fmla="*/ 383 w 1293"/>
                <a:gd name="T59" fmla="*/ 39 h 907"/>
                <a:gd name="T60" fmla="*/ 142 w 1293"/>
                <a:gd name="T61" fmla="*/ 337 h 907"/>
                <a:gd name="T62" fmla="*/ 381 w 1293"/>
                <a:gd name="T63" fmla="*/ 674 h 907"/>
                <a:gd name="T64" fmla="*/ 618 w 1293"/>
                <a:gd name="T65" fmla="*/ 376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3" h="907">
                  <a:moveTo>
                    <a:pt x="1193" y="264"/>
                  </a:moveTo>
                  <a:cubicBezTo>
                    <a:pt x="1178" y="263"/>
                    <a:pt x="1178" y="263"/>
                    <a:pt x="1178" y="263"/>
                  </a:cubicBezTo>
                  <a:cubicBezTo>
                    <a:pt x="1174" y="370"/>
                    <a:pt x="1174" y="370"/>
                    <a:pt x="1174" y="370"/>
                  </a:cubicBezTo>
                  <a:cubicBezTo>
                    <a:pt x="1084" y="337"/>
                    <a:pt x="1084" y="337"/>
                    <a:pt x="1084" y="337"/>
                  </a:cubicBezTo>
                  <a:cubicBezTo>
                    <a:pt x="1073" y="337"/>
                    <a:pt x="1073" y="337"/>
                    <a:pt x="1073" y="337"/>
                  </a:cubicBezTo>
                  <a:cubicBezTo>
                    <a:pt x="1051" y="376"/>
                    <a:pt x="1051" y="376"/>
                    <a:pt x="1051" y="376"/>
                  </a:cubicBezTo>
                  <a:cubicBezTo>
                    <a:pt x="1157" y="376"/>
                    <a:pt x="1157" y="376"/>
                    <a:pt x="1157" y="376"/>
                  </a:cubicBezTo>
                  <a:cubicBezTo>
                    <a:pt x="1217" y="674"/>
                    <a:pt x="1217" y="674"/>
                    <a:pt x="1217" y="674"/>
                  </a:cubicBezTo>
                  <a:cubicBezTo>
                    <a:pt x="981" y="674"/>
                    <a:pt x="981" y="674"/>
                    <a:pt x="981" y="674"/>
                  </a:cubicBezTo>
                  <a:cubicBezTo>
                    <a:pt x="945" y="376"/>
                    <a:pt x="945" y="376"/>
                    <a:pt x="945" y="376"/>
                  </a:cubicBezTo>
                  <a:cubicBezTo>
                    <a:pt x="982" y="376"/>
                    <a:pt x="982" y="376"/>
                    <a:pt x="982" y="376"/>
                  </a:cubicBezTo>
                  <a:cubicBezTo>
                    <a:pt x="953" y="352"/>
                    <a:pt x="953" y="352"/>
                    <a:pt x="953" y="352"/>
                  </a:cubicBezTo>
                  <a:cubicBezTo>
                    <a:pt x="887" y="415"/>
                    <a:pt x="887" y="415"/>
                    <a:pt x="887" y="415"/>
                  </a:cubicBezTo>
                  <a:cubicBezTo>
                    <a:pt x="913" y="674"/>
                    <a:pt x="913" y="674"/>
                    <a:pt x="913" y="674"/>
                  </a:cubicBezTo>
                  <a:cubicBezTo>
                    <a:pt x="677" y="674"/>
                    <a:pt x="677" y="674"/>
                    <a:pt x="677" y="674"/>
                  </a:cubicBezTo>
                  <a:cubicBezTo>
                    <a:pt x="672" y="376"/>
                    <a:pt x="672" y="376"/>
                    <a:pt x="672" y="376"/>
                  </a:cubicBezTo>
                  <a:cubicBezTo>
                    <a:pt x="854" y="376"/>
                    <a:pt x="854" y="376"/>
                    <a:pt x="854" y="376"/>
                  </a:cubicBezTo>
                  <a:cubicBezTo>
                    <a:pt x="832" y="337"/>
                    <a:pt x="832" y="337"/>
                    <a:pt x="832" y="337"/>
                  </a:cubicBezTo>
                  <a:cubicBezTo>
                    <a:pt x="821" y="337"/>
                    <a:pt x="821" y="337"/>
                    <a:pt x="821" y="337"/>
                  </a:cubicBezTo>
                  <a:cubicBezTo>
                    <a:pt x="731" y="370"/>
                    <a:pt x="731" y="370"/>
                    <a:pt x="731" y="370"/>
                  </a:cubicBezTo>
                  <a:cubicBezTo>
                    <a:pt x="730" y="337"/>
                    <a:pt x="730" y="337"/>
                    <a:pt x="730" y="337"/>
                  </a:cubicBezTo>
                  <a:cubicBezTo>
                    <a:pt x="671" y="337"/>
                    <a:pt x="671" y="337"/>
                    <a:pt x="671" y="337"/>
                  </a:cubicBezTo>
                  <a:cubicBezTo>
                    <a:pt x="670" y="261"/>
                    <a:pt x="670" y="261"/>
                    <a:pt x="670" y="261"/>
                  </a:cubicBezTo>
                  <a:cubicBezTo>
                    <a:pt x="621" y="259"/>
                    <a:pt x="621" y="259"/>
                    <a:pt x="621" y="259"/>
                  </a:cubicBezTo>
                  <a:cubicBezTo>
                    <a:pt x="658" y="159"/>
                    <a:pt x="658" y="159"/>
                    <a:pt x="658" y="159"/>
                  </a:cubicBezTo>
                  <a:cubicBezTo>
                    <a:pt x="619" y="142"/>
                    <a:pt x="619" y="142"/>
                    <a:pt x="619" y="142"/>
                  </a:cubicBezTo>
                  <a:cubicBezTo>
                    <a:pt x="618" y="337"/>
                    <a:pt x="618" y="337"/>
                    <a:pt x="618" y="337"/>
                  </a:cubicBezTo>
                  <a:cubicBezTo>
                    <a:pt x="410" y="337"/>
                    <a:pt x="410" y="337"/>
                    <a:pt x="410" y="337"/>
                  </a:cubicBezTo>
                  <a:cubicBezTo>
                    <a:pt x="436" y="39"/>
                    <a:pt x="436" y="39"/>
                    <a:pt x="436" y="39"/>
                  </a:cubicBezTo>
                  <a:cubicBezTo>
                    <a:pt x="619" y="39"/>
                    <a:pt x="619" y="39"/>
                    <a:pt x="619" y="39"/>
                  </a:cubicBezTo>
                  <a:cubicBezTo>
                    <a:pt x="619" y="50"/>
                    <a:pt x="619" y="50"/>
                    <a:pt x="619" y="50"/>
                  </a:cubicBezTo>
                  <a:cubicBezTo>
                    <a:pt x="634" y="38"/>
                    <a:pt x="634" y="38"/>
                    <a:pt x="634" y="38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75" y="0"/>
                    <a:pt x="149" y="20"/>
                    <a:pt x="143" y="48"/>
                  </a:cubicBezTo>
                  <a:cubicBezTo>
                    <a:pt x="6" y="673"/>
                    <a:pt x="6" y="673"/>
                    <a:pt x="6" y="673"/>
                  </a:cubicBezTo>
                  <a:cubicBezTo>
                    <a:pt x="0" y="701"/>
                    <a:pt x="24" y="726"/>
                    <a:pt x="59" y="726"/>
                  </a:cubicBezTo>
                  <a:cubicBezTo>
                    <a:pt x="419" y="726"/>
                    <a:pt x="419" y="726"/>
                    <a:pt x="419" y="726"/>
                  </a:cubicBezTo>
                  <a:cubicBezTo>
                    <a:pt x="419" y="778"/>
                    <a:pt x="419" y="778"/>
                    <a:pt x="419" y="778"/>
                  </a:cubicBezTo>
                  <a:cubicBezTo>
                    <a:pt x="68" y="778"/>
                    <a:pt x="68" y="778"/>
                    <a:pt x="68" y="778"/>
                  </a:cubicBezTo>
                  <a:cubicBezTo>
                    <a:pt x="33" y="778"/>
                    <a:pt x="17" y="813"/>
                    <a:pt x="17" y="848"/>
                  </a:cubicBezTo>
                  <a:cubicBezTo>
                    <a:pt x="17" y="862"/>
                    <a:pt x="17" y="862"/>
                    <a:pt x="17" y="862"/>
                  </a:cubicBezTo>
                  <a:cubicBezTo>
                    <a:pt x="17" y="897"/>
                    <a:pt x="33" y="907"/>
                    <a:pt x="68" y="907"/>
                  </a:cubicBezTo>
                  <a:cubicBezTo>
                    <a:pt x="1223" y="907"/>
                    <a:pt x="1223" y="907"/>
                    <a:pt x="1223" y="907"/>
                  </a:cubicBezTo>
                  <a:cubicBezTo>
                    <a:pt x="1259" y="907"/>
                    <a:pt x="1275" y="897"/>
                    <a:pt x="1275" y="862"/>
                  </a:cubicBezTo>
                  <a:cubicBezTo>
                    <a:pt x="1275" y="848"/>
                    <a:pt x="1275" y="848"/>
                    <a:pt x="1275" y="848"/>
                  </a:cubicBezTo>
                  <a:cubicBezTo>
                    <a:pt x="1275" y="813"/>
                    <a:pt x="1259" y="778"/>
                    <a:pt x="1223" y="778"/>
                  </a:cubicBezTo>
                  <a:cubicBezTo>
                    <a:pt x="860" y="778"/>
                    <a:pt x="860" y="778"/>
                    <a:pt x="860" y="778"/>
                  </a:cubicBezTo>
                  <a:cubicBezTo>
                    <a:pt x="860" y="726"/>
                    <a:pt x="860" y="726"/>
                    <a:pt x="860" y="726"/>
                  </a:cubicBezTo>
                  <a:cubicBezTo>
                    <a:pt x="1235" y="726"/>
                    <a:pt x="1235" y="726"/>
                    <a:pt x="1235" y="726"/>
                  </a:cubicBezTo>
                  <a:cubicBezTo>
                    <a:pt x="1270" y="726"/>
                    <a:pt x="1293" y="699"/>
                    <a:pt x="1287" y="672"/>
                  </a:cubicBezTo>
                  <a:lnTo>
                    <a:pt x="1193" y="264"/>
                  </a:lnTo>
                  <a:close/>
                  <a:moveTo>
                    <a:pt x="312" y="674"/>
                  </a:moveTo>
                  <a:cubicBezTo>
                    <a:pt x="76" y="674"/>
                    <a:pt x="76" y="674"/>
                    <a:pt x="76" y="674"/>
                  </a:cubicBezTo>
                  <a:cubicBezTo>
                    <a:pt x="133" y="376"/>
                    <a:pt x="133" y="376"/>
                    <a:pt x="133" y="376"/>
                  </a:cubicBezTo>
                  <a:cubicBezTo>
                    <a:pt x="345" y="376"/>
                    <a:pt x="345" y="376"/>
                    <a:pt x="345" y="376"/>
                  </a:cubicBezTo>
                  <a:lnTo>
                    <a:pt x="312" y="674"/>
                  </a:lnTo>
                  <a:close/>
                  <a:moveTo>
                    <a:pt x="142" y="337"/>
                  </a:moveTo>
                  <a:cubicBezTo>
                    <a:pt x="199" y="39"/>
                    <a:pt x="199" y="39"/>
                    <a:pt x="199" y="39"/>
                  </a:cubicBezTo>
                  <a:cubicBezTo>
                    <a:pt x="383" y="39"/>
                    <a:pt x="383" y="39"/>
                    <a:pt x="383" y="39"/>
                  </a:cubicBezTo>
                  <a:cubicBezTo>
                    <a:pt x="350" y="337"/>
                    <a:pt x="350" y="337"/>
                    <a:pt x="350" y="337"/>
                  </a:cubicBezTo>
                  <a:lnTo>
                    <a:pt x="142" y="337"/>
                  </a:lnTo>
                  <a:close/>
                  <a:moveTo>
                    <a:pt x="617" y="674"/>
                  </a:moveTo>
                  <a:cubicBezTo>
                    <a:pt x="381" y="674"/>
                    <a:pt x="381" y="674"/>
                    <a:pt x="381" y="674"/>
                  </a:cubicBezTo>
                  <a:cubicBezTo>
                    <a:pt x="406" y="376"/>
                    <a:pt x="406" y="376"/>
                    <a:pt x="406" y="376"/>
                  </a:cubicBezTo>
                  <a:cubicBezTo>
                    <a:pt x="618" y="376"/>
                    <a:pt x="618" y="376"/>
                    <a:pt x="618" y="376"/>
                  </a:cubicBezTo>
                  <a:lnTo>
                    <a:pt x="617" y="674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60" name="组合 52">
            <a:extLst>
              <a:ext uri="{FF2B5EF4-FFF2-40B4-BE49-F238E27FC236}">
                <a16:creationId xmlns:a16="http://schemas.microsoft.com/office/drawing/2014/main" id="{0F5EC38A-F502-7144-85AC-5BE914392DA3}"/>
              </a:ext>
            </a:extLst>
          </p:cNvPr>
          <p:cNvGrpSpPr/>
          <p:nvPr/>
        </p:nvGrpSpPr>
        <p:grpSpPr>
          <a:xfrm>
            <a:off x="2115699" y="1947707"/>
            <a:ext cx="711200" cy="1052513"/>
            <a:chOff x="4294188" y="968375"/>
            <a:chExt cx="711200" cy="1052513"/>
          </a:xfrm>
        </p:grpSpPr>
        <p:sp>
          <p:nvSpPr>
            <p:cNvPr id="161" name="Freeform 12">
              <a:extLst>
                <a:ext uri="{FF2B5EF4-FFF2-40B4-BE49-F238E27FC236}">
                  <a16:creationId xmlns:a16="http://schemas.microsoft.com/office/drawing/2014/main" id="{86E8703F-DD7E-4F4F-B056-27A622350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363" y="1949450"/>
              <a:ext cx="708025" cy="71438"/>
            </a:xfrm>
            <a:custGeom>
              <a:avLst/>
              <a:gdLst>
                <a:gd name="T0" fmla="*/ 312 w 312"/>
                <a:gd name="T1" fmla="*/ 4 h 32"/>
                <a:gd name="T2" fmla="*/ 312 w 312"/>
                <a:gd name="T3" fmla="*/ 0 h 32"/>
                <a:gd name="T4" fmla="*/ 0 w 312"/>
                <a:gd name="T5" fmla="*/ 0 h 32"/>
                <a:gd name="T6" fmla="*/ 0 w 312"/>
                <a:gd name="T7" fmla="*/ 4 h 32"/>
                <a:gd name="T8" fmla="*/ 25 w 312"/>
                <a:gd name="T9" fmla="*/ 32 h 32"/>
                <a:gd name="T10" fmla="*/ 281 w 312"/>
                <a:gd name="T11" fmla="*/ 32 h 32"/>
                <a:gd name="T12" fmla="*/ 312 w 312"/>
                <a:gd name="T13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32">
                  <a:moveTo>
                    <a:pt x="312" y="4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9"/>
                    <a:pt x="10" y="32"/>
                    <a:pt x="25" y="32"/>
                  </a:cubicBezTo>
                  <a:cubicBezTo>
                    <a:pt x="281" y="32"/>
                    <a:pt x="281" y="32"/>
                    <a:pt x="281" y="32"/>
                  </a:cubicBezTo>
                  <a:cubicBezTo>
                    <a:pt x="297" y="32"/>
                    <a:pt x="312" y="19"/>
                    <a:pt x="312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62" name="Freeform 13">
              <a:extLst>
                <a:ext uri="{FF2B5EF4-FFF2-40B4-BE49-F238E27FC236}">
                  <a16:creationId xmlns:a16="http://schemas.microsoft.com/office/drawing/2014/main" id="{1D757B62-F972-DB46-B7F4-875F1FDB7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968375"/>
              <a:ext cx="200025" cy="90488"/>
            </a:xfrm>
            <a:custGeom>
              <a:avLst/>
              <a:gdLst>
                <a:gd name="T0" fmla="*/ 88 w 88"/>
                <a:gd name="T1" fmla="*/ 24 h 40"/>
                <a:gd name="T2" fmla="*/ 65 w 88"/>
                <a:gd name="T3" fmla="*/ 0 h 40"/>
                <a:gd name="T4" fmla="*/ 19 w 88"/>
                <a:gd name="T5" fmla="*/ 0 h 40"/>
                <a:gd name="T6" fmla="*/ 0 w 88"/>
                <a:gd name="T7" fmla="*/ 24 h 40"/>
                <a:gd name="T8" fmla="*/ 0 w 88"/>
                <a:gd name="T9" fmla="*/ 40 h 40"/>
                <a:gd name="T10" fmla="*/ 88 w 88"/>
                <a:gd name="T11" fmla="*/ 40 h 40"/>
                <a:gd name="T12" fmla="*/ 88 w 88"/>
                <a:gd name="T1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0">
                  <a:moveTo>
                    <a:pt x="88" y="24"/>
                  </a:moveTo>
                  <a:cubicBezTo>
                    <a:pt x="88" y="12"/>
                    <a:pt x="77" y="0"/>
                    <a:pt x="6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7" y="0"/>
                    <a:pt x="0" y="12"/>
                    <a:pt x="0" y="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88" y="40"/>
                    <a:pt x="88" y="40"/>
                    <a:pt x="88" y="40"/>
                  </a:cubicBezTo>
                  <a:lnTo>
                    <a:pt x="88" y="24"/>
                  </a:lnTo>
                  <a:close/>
                </a:path>
              </a:pathLst>
            </a:custGeom>
            <a:solidFill>
              <a:srgbClr val="F16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63" name="Freeform 14">
              <a:extLst>
                <a:ext uri="{FF2B5EF4-FFF2-40B4-BE49-F238E27FC236}">
                  <a16:creationId xmlns:a16="http://schemas.microsoft.com/office/drawing/2014/main" id="{962FC789-9667-5E47-A392-FA0BA00B1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188" y="1085850"/>
              <a:ext cx="704850" cy="55563"/>
            </a:xfrm>
            <a:custGeom>
              <a:avLst/>
              <a:gdLst>
                <a:gd name="T0" fmla="*/ 283 w 311"/>
                <a:gd name="T1" fmla="*/ 0 h 24"/>
                <a:gd name="T2" fmla="*/ 27 w 311"/>
                <a:gd name="T3" fmla="*/ 0 h 24"/>
                <a:gd name="T4" fmla="*/ 0 w 311"/>
                <a:gd name="T5" fmla="*/ 24 h 24"/>
                <a:gd name="T6" fmla="*/ 311 w 311"/>
                <a:gd name="T7" fmla="*/ 24 h 24"/>
                <a:gd name="T8" fmla="*/ 283 w 31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24">
                  <a:moveTo>
                    <a:pt x="283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4"/>
                  </a:cubicBezTo>
                  <a:cubicBezTo>
                    <a:pt x="311" y="24"/>
                    <a:pt x="311" y="24"/>
                    <a:pt x="311" y="24"/>
                  </a:cubicBezTo>
                  <a:cubicBezTo>
                    <a:pt x="311" y="12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64" name="Freeform 15">
              <a:extLst>
                <a:ext uri="{FF2B5EF4-FFF2-40B4-BE49-F238E27FC236}">
                  <a16:creationId xmlns:a16="http://schemas.microsoft.com/office/drawing/2014/main" id="{58C295BC-D04D-FE48-A944-4177779CF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7363" y="1177925"/>
              <a:ext cx="708025" cy="735013"/>
            </a:xfrm>
            <a:custGeom>
              <a:avLst/>
              <a:gdLst>
                <a:gd name="T0" fmla="*/ 446 w 446"/>
                <a:gd name="T1" fmla="*/ 0 h 463"/>
                <a:gd name="T2" fmla="*/ 0 w 446"/>
                <a:gd name="T3" fmla="*/ 0 h 463"/>
                <a:gd name="T4" fmla="*/ 0 w 446"/>
                <a:gd name="T5" fmla="*/ 463 h 463"/>
                <a:gd name="T6" fmla="*/ 446 w 446"/>
                <a:gd name="T7" fmla="*/ 463 h 463"/>
                <a:gd name="T8" fmla="*/ 446 w 446"/>
                <a:gd name="T9" fmla="*/ 0 h 463"/>
                <a:gd name="T10" fmla="*/ 163 w 446"/>
                <a:gd name="T11" fmla="*/ 427 h 463"/>
                <a:gd name="T12" fmla="*/ 206 w 446"/>
                <a:gd name="T13" fmla="*/ 261 h 463"/>
                <a:gd name="T14" fmla="*/ 110 w 446"/>
                <a:gd name="T15" fmla="*/ 260 h 463"/>
                <a:gd name="T16" fmla="*/ 292 w 446"/>
                <a:gd name="T17" fmla="*/ 47 h 463"/>
                <a:gd name="T18" fmla="*/ 232 w 446"/>
                <a:gd name="T19" fmla="*/ 217 h 463"/>
                <a:gd name="T20" fmla="*/ 329 w 446"/>
                <a:gd name="T21" fmla="*/ 217 h 463"/>
                <a:gd name="T22" fmla="*/ 163 w 446"/>
                <a:gd name="T23" fmla="*/ 427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6" h="463">
                  <a:moveTo>
                    <a:pt x="446" y="0"/>
                  </a:moveTo>
                  <a:lnTo>
                    <a:pt x="0" y="0"/>
                  </a:lnTo>
                  <a:lnTo>
                    <a:pt x="0" y="463"/>
                  </a:lnTo>
                  <a:lnTo>
                    <a:pt x="446" y="463"/>
                  </a:lnTo>
                  <a:lnTo>
                    <a:pt x="446" y="0"/>
                  </a:lnTo>
                  <a:close/>
                  <a:moveTo>
                    <a:pt x="163" y="427"/>
                  </a:moveTo>
                  <a:lnTo>
                    <a:pt x="206" y="261"/>
                  </a:lnTo>
                  <a:lnTo>
                    <a:pt x="110" y="260"/>
                  </a:lnTo>
                  <a:lnTo>
                    <a:pt x="292" y="47"/>
                  </a:lnTo>
                  <a:lnTo>
                    <a:pt x="232" y="217"/>
                  </a:lnTo>
                  <a:lnTo>
                    <a:pt x="329" y="217"/>
                  </a:lnTo>
                  <a:lnTo>
                    <a:pt x="163" y="427"/>
                  </a:lnTo>
                  <a:close/>
                </a:path>
              </a:pathLst>
            </a:custGeom>
            <a:solidFill>
              <a:srgbClr val="F16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CN" alt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65" name="Picture 2" descr="inverter">
            <a:extLst>
              <a:ext uri="{FF2B5EF4-FFF2-40B4-BE49-F238E27FC236}">
                <a16:creationId xmlns:a16="http://schemas.microsoft.com/office/drawing/2014/main" id="{0BDA7C40-B574-0641-B445-C511A23EA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26591" r="24788" b="26550"/>
          <a:stretch/>
        </p:blipFill>
        <p:spPr bwMode="auto">
          <a:xfrm>
            <a:off x="1890490" y="3403069"/>
            <a:ext cx="1209963" cy="11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23A4832F-783E-EA4A-81B1-AF964E6611D7}"/>
              </a:ext>
            </a:extLst>
          </p:cNvPr>
          <p:cNvSpPr txBox="1"/>
          <p:nvPr/>
        </p:nvSpPr>
        <p:spPr>
          <a:xfrm>
            <a:off x="778786" y="3754012"/>
            <a:ext cx="100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sym typeface="Arial"/>
              </a:rPr>
              <a:t>Inverter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7A44C078-5052-7648-A2D2-B20057397B75}"/>
              </a:ext>
            </a:extLst>
          </p:cNvPr>
          <p:cNvCxnSpPr>
            <a:cxnSpLocks/>
            <a:stCxn id="168" idx="2"/>
          </p:cNvCxnSpPr>
          <p:nvPr/>
        </p:nvCxnSpPr>
        <p:spPr>
          <a:xfrm>
            <a:off x="2443954" y="3129342"/>
            <a:ext cx="4730" cy="311172"/>
          </a:xfrm>
          <a:prstGeom prst="straightConnector1">
            <a:avLst/>
          </a:prstGeom>
          <a:noFill/>
          <a:ln w="9525" cap="flat" cmpd="sng" algn="ctr">
            <a:solidFill>
              <a:srgbClr val="351C75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4C3FFBE-A8DA-7642-912C-5B0D95A8FDC1}"/>
              </a:ext>
            </a:extLst>
          </p:cNvPr>
          <p:cNvSpPr/>
          <p:nvPr/>
        </p:nvSpPr>
        <p:spPr>
          <a:xfrm>
            <a:off x="424260" y="1739180"/>
            <a:ext cx="4039388" cy="1390162"/>
          </a:xfrm>
          <a:prstGeom prst="rect">
            <a:avLst/>
          </a:prstGeom>
          <a:noFill/>
          <a:ln w="25400" cap="flat" cmpd="sng" algn="ctr">
            <a:solidFill>
              <a:srgbClr val="351C75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4FB7C5F1-00C8-4F4C-8823-1E5B62A0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123" y="4849921"/>
            <a:ext cx="707400" cy="707400"/>
          </a:xfrm>
          <a:prstGeom prst="rect">
            <a:avLst/>
          </a:prstGeom>
        </p:spPr>
      </p:pic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F3C0BCC0-6A6E-7648-B185-2E218F822C78}"/>
              </a:ext>
            </a:extLst>
          </p:cNvPr>
          <p:cNvCxnSpPr>
            <a:cxnSpLocks/>
          </p:cNvCxnSpPr>
          <p:nvPr/>
        </p:nvCxnSpPr>
        <p:spPr>
          <a:xfrm flipH="1">
            <a:off x="2468039" y="4534728"/>
            <a:ext cx="1" cy="267425"/>
          </a:xfrm>
          <a:prstGeom prst="straightConnector1">
            <a:avLst/>
          </a:prstGeom>
          <a:noFill/>
          <a:ln w="9525" cap="flat" cmpd="sng" algn="ctr">
            <a:solidFill>
              <a:srgbClr val="351C75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8793E5AA-229A-C847-A581-554E335799C8}"/>
              </a:ext>
            </a:extLst>
          </p:cNvPr>
          <p:cNvSpPr txBox="1"/>
          <p:nvPr/>
        </p:nvSpPr>
        <p:spPr>
          <a:xfrm>
            <a:off x="401975" y="4992925"/>
            <a:ext cx="179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sym typeface="Arial"/>
              </a:rPr>
              <a:t>Power System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D959209-320D-5B45-B529-3F92DB45D259}"/>
              </a:ext>
            </a:extLst>
          </p:cNvPr>
          <p:cNvSpPr txBox="1"/>
          <p:nvPr/>
        </p:nvSpPr>
        <p:spPr>
          <a:xfrm>
            <a:off x="2443954" y="4884274"/>
            <a:ext cx="257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kern="0" dirty="0">
                <a:solidFill>
                  <a:srgbClr val="FF0000"/>
                </a:solidFill>
                <a:latin typeface="Arial"/>
                <a:sym typeface="Arial"/>
              </a:rPr>
              <a:t>Non-linear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kern="0" dirty="0">
                <a:solidFill>
                  <a:srgbClr val="FF0000"/>
                </a:solidFill>
                <a:latin typeface="Arial"/>
                <a:sym typeface="Arial"/>
              </a:rPr>
              <a:t>swing dynamics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2457F0B0-1C6D-9149-B18B-AF5B5A20BA18}"/>
              </a:ext>
            </a:extLst>
          </p:cNvPr>
          <p:cNvGrpSpPr/>
          <p:nvPr/>
        </p:nvGrpSpPr>
        <p:grpSpPr>
          <a:xfrm>
            <a:off x="5018106" y="2104604"/>
            <a:ext cx="3731389" cy="3376026"/>
            <a:chOff x="4928757" y="1371465"/>
            <a:chExt cx="3731389" cy="3376026"/>
          </a:xfrm>
        </p:grpSpPr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D41C6164-2292-0041-AB58-F64C47EB97D0}"/>
                </a:ext>
              </a:extLst>
            </p:cNvPr>
            <p:cNvCxnSpPr/>
            <p:nvPr/>
          </p:nvCxnSpPr>
          <p:spPr>
            <a:xfrm>
              <a:off x="5538255" y="4199147"/>
              <a:ext cx="312189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07996EAD-6B3A-864E-84A2-CDF6D62E9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8255" y="3313764"/>
              <a:ext cx="0" cy="1433727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F2FBD2E-5F3C-8D40-8517-83E830547B6F}"/>
                </a:ext>
              </a:extLst>
            </p:cNvPr>
            <p:cNvSpPr txBox="1"/>
            <p:nvPr/>
          </p:nvSpPr>
          <p:spPr>
            <a:xfrm>
              <a:off x="8355599" y="3830983"/>
              <a:ext cx="2401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</a:p>
          </p:txBody>
        </p:sp>
        <p:sp>
          <p:nvSpPr>
            <p:cNvPr id="177" name="Freeform: Shape 34">
              <a:extLst>
                <a:ext uri="{FF2B5EF4-FFF2-40B4-BE49-F238E27FC236}">
                  <a16:creationId xmlns:a16="http://schemas.microsoft.com/office/drawing/2014/main" id="{E69C5884-E07D-A349-B6BC-1FFFE059933E}"/>
                </a:ext>
              </a:extLst>
            </p:cNvPr>
            <p:cNvSpPr/>
            <p:nvPr/>
          </p:nvSpPr>
          <p:spPr>
            <a:xfrm>
              <a:off x="5697224" y="3731492"/>
              <a:ext cx="2676595" cy="916839"/>
            </a:xfrm>
            <a:custGeom>
              <a:avLst/>
              <a:gdLst>
                <a:gd name="connsiteX0" fmla="*/ 16522 w 2676595"/>
                <a:gd name="connsiteY0" fmla="*/ 1053244 h 1120339"/>
                <a:gd name="connsiteX1" fmla="*/ 53468 w 2676595"/>
                <a:gd name="connsiteY1" fmla="*/ 1007063 h 1120339"/>
                <a:gd name="connsiteX2" fmla="*/ 459868 w 2676595"/>
                <a:gd name="connsiteY2" fmla="*/ 299 h 1120339"/>
                <a:gd name="connsiteX3" fmla="*/ 810850 w 2676595"/>
                <a:gd name="connsiteY3" fmla="*/ 896226 h 1120339"/>
                <a:gd name="connsiteX4" fmla="*/ 1143359 w 2676595"/>
                <a:gd name="connsiteY4" fmla="*/ 434408 h 1120339"/>
                <a:gd name="connsiteX5" fmla="*/ 1392740 w 2676595"/>
                <a:gd name="connsiteY5" fmla="*/ 656081 h 1120339"/>
                <a:gd name="connsiteX6" fmla="*/ 1558995 w 2676595"/>
                <a:gd name="connsiteY6" fmla="*/ 536008 h 1120339"/>
                <a:gd name="connsiteX7" fmla="*/ 1706777 w 2676595"/>
                <a:gd name="connsiteY7" fmla="*/ 665317 h 1120339"/>
                <a:gd name="connsiteX8" fmla="*/ 1882268 w 2676595"/>
                <a:gd name="connsiteY8" fmla="*/ 563717 h 1120339"/>
                <a:gd name="connsiteX9" fmla="*/ 2085468 w 2676595"/>
                <a:gd name="connsiteY9" fmla="*/ 646844 h 1120339"/>
                <a:gd name="connsiteX10" fmla="*/ 2260959 w 2676595"/>
                <a:gd name="connsiteY10" fmla="*/ 572953 h 1120339"/>
                <a:gd name="connsiteX11" fmla="*/ 2519577 w 2676595"/>
                <a:gd name="connsiteY11" fmla="*/ 600663 h 1120339"/>
                <a:gd name="connsiteX12" fmla="*/ 2676595 w 2676595"/>
                <a:gd name="connsiteY12" fmla="*/ 582190 h 1120339"/>
                <a:gd name="connsiteX13" fmla="*/ 2676595 w 2676595"/>
                <a:gd name="connsiteY13" fmla="*/ 582190 h 112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76595" h="1120339">
                  <a:moveTo>
                    <a:pt x="16522" y="1053244"/>
                  </a:moveTo>
                  <a:cubicBezTo>
                    <a:pt x="-1951" y="1117899"/>
                    <a:pt x="-20423" y="1182554"/>
                    <a:pt x="53468" y="1007063"/>
                  </a:cubicBezTo>
                  <a:cubicBezTo>
                    <a:pt x="127359" y="831572"/>
                    <a:pt x="333638" y="18772"/>
                    <a:pt x="459868" y="299"/>
                  </a:cubicBezTo>
                  <a:cubicBezTo>
                    <a:pt x="586098" y="-18174"/>
                    <a:pt x="696935" y="823875"/>
                    <a:pt x="810850" y="896226"/>
                  </a:cubicBezTo>
                  <a:cubicBezTo>
                    <a:pt x="924765" y="968577"/>
                    <a:pt x="1046377" y="474432"/>
                    <a:pt x="1143359" y="434408"/>
                  </a:cubicBezTo>
                  <a:cubicBezTo>
                    <a:pt x="1240341" y="394384"/>
                    <a:pt x="1323467" y="639148"/>
                    <a:pt x="1392740" y="656081"/>
                  </a:cubicBezTo>
                  <a:cubicBezTo>
                    <a:pt x="1462013" y="673014"/>
                    <a:pt x="1506656" y="534469"/>
                    <a:pt x="1558995" y="536008"/>
                  </a:cubicBezTo>
                  <a:cubicBezTo>
                    <a:pt x="1611335" y="537547"/>
                    <a:pt x="1652898" y="660699"/>
                    <a:pt x="1706777" y="665317"/>
                  </a:cubicBezTo>
                  <a:cubicBezTo>
                    <a:pt x="1760656" y="669935"/>
                    <a:pt x="1819153" y="566796"/>
                    <a:pt x="1882268" y="563717"/>
                  </a:cubicBezTo>
                  <a:cubicBezTo>
                    <a:pt x="1945383" y="560638"/>
                    <a:pt x="2022353" y="645305"/>
                    <a:pt x="2085468" y="646844"/>
                  </a:cubicBezTo>
                  <a:cubicBezTo>
                    <a:pt x="2148583" y="648383"/>
                    <a:pt x="2188608" y="580650"/>
                    <a:pt x="2260959" y="572953"/>
                  </a:cubicBezTo>
                  <a:cubicBezTo>
                    <a:pt x="2333311" y="565256"/>
                    <a:pt x="2450304" y="599123"/>
                    <a:pt x="2519577" y="600663"/>
                  </a:cubicBezTo>
                  <a:cubicBezTo>
                    <a:pt x="2588850" y="602202"/>
                    <a:pt x="2676595" y="582190"/>
                    <a:pt x="2676595" y="582190"/>
                  </a:cubicBezTo>
                  <a:lnTo>
                    <a:pt x="2676595" y="582190"/>
                  </a:lnTo>
                </a:path>
              </a:pathLst>
            </a:custGeom>
            <a:noFill/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6DB58D9-CE9C-834C-B14E-9F56BB52CC3F}"/>
                </a:ext>
              </a:extLst>
            </p:cNvPr>
            <p:cNvSpPr txBox="1"/>
            <p:nvPr/>
          </p:nvSpPr>
          <p:spPr>
            <a:xfrm>
              <a:off x="5292155" y="4154405"/>
              <a:ext cx="6511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</a:t>
              </a:r>
            </a:p>
          </p:txBody>
        </p: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0C1E7CE-D43B-A445-8ADC-B9E45605975A}"/>
                </a:ext>
              </a:extLst>
            </p:cNvPr>
            <p:cNvCxnSpPr>
              <a:cxnSpLocks/>
              <a:endCxn id="177" idx="2"/>
            </p:cNvCxnSpPr>
            <p:nvPr/>
          </p:nvCxnSpPr>
          <p:spPr>
            <a:xfrm>
              <a:off x="5536542" y="3731492"/>
              <a:ext cx="620550" cy="245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1CFFEF21-B171-094B-AC89-616FB3F2E289}"/>
                </a:ext>
              </a:extLst>
            </p:cNvPr>
            <p:cNvCxnSpPr>
              <a:cxnSpLocks/>
            </p:cNvCxnSpPr>
            <p:nvPr/>
          </p:nvCxnSpPr>
          <p:spPr>
            <a:xfrm>
              <a:off x="5696175" y="3745830"/>
              <a:ext cx="1" cy="422913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74321D21-77C4-3946-8833-27521E81A236}"/>
                </a:ext>
              </a:extLst>
            </p:cNvPr>
            <p:cNvCxnSpPr/>
            <p:nvPr/>
          </p:nvCxnSpPr>
          <p:spPr>
            <a:xfrm>
              <a:off x="5492376" y="2330208"/>
              <a:ext cx="312189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4420D95F-D05E-3648-8069-EF3038812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2376" y="1444825"/>
              <a:ext cx="0" cy="1433727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>
                  <a:lumMod val="7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5944F2CE-4479-C245-AC7F-BA8DC677C592}"/>
                </a:ext>
              </a:extLst>
            </p:cNvPr>
            <p:cNvSpPr txBox="1"/>
            <p:nvPr/>
          </p:nvSpPr>
          <p:spPr>
            <a:xfrm>
              <a:off x="8382872" y="1962044"/>
              <a:ext cx="2401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4A3BBECE-5E12-7443-8930-7814FAD33C9B}"/>
                </a:ext>
              </a:extLst>
            </p:cNvPr>
            <p:cNvSpPr txBox="1"/>
            <p:nvPr/>
          </p:nvSpPr>
          <p:spPr>
            <a:xfrm>
              <a:off x="5210957" y="2128412"/>
              <a:ext cx="6511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</a:t>
              </a:r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71ED7804-4881-8F4C-8A3F-6917F64EC3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663" y="2675836"/>
              <a:ext cx="2692500" cy="1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sysDash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913B53B-EC4A-8947-85C3-DC53A78D77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0663" y="1944470"/>
              <a:ext cx="2692500" cy="1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sysDash"/>
            </a:ln>
            <a:effectLst/>
          </p:spPr>
        </p:cxnSp>
        <p:sp>
          <p:nvSpPr>
            <p:cNvPr id="187" name="Freeform: Shape 103">
              <a:extLst>
                <a:ext uri="{FF2B5EF4-FFF2-40B4-BE49-F238E27FC236}">
                  <a16:creationId xmlns:a16="http://schemas.microsoft.com/office/drawing/2014/main" id="{0B028B8F-6875-4C47-8787-B5D406BD28D5}"/>
                </a:ext>
              </a:extLst>
            </p:cNvPr>
            <p:cNvSpPr/>
            <p:nvPr/>
          </p:nvSpPr>
          <p:spPr>
            <a:xfrm>
              <a:off x="5644686" y="1948022"/>
              <a:ext cx="209266" cy="676897"/>
            </a:xfrm>
            <a:custGeom>
              <a:avLst/>
              <a:gdLst>
                <a:gd name="connsiteX0" fmla="*/ 0 w 209266"/>
                <a:gd name="connsiteY0" fmla="*/ 676897 h 676897"/>
                <a:gd name="connsiteX1" fmla="*/ 109182 w 209266"/>
                <a:gd name="connsiteY1" fmla="*/ 258366 h 676897"/>
                <a:gd name="connsiteX2" fmla="*/ 181970 w 209266"/>
                <a:gd name="connsiteY2" fmla="*/ 30903 h 676897"/>
                <a:gd name="connsiteX3" fmla="*/ 209266 w 209266"/>
                <a:gd name="connsiteY3" fmla="*/ 8157 h 67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266" h="676897">
                  <a:moveTo>
                    <a:pt x="0" y="676897"/>
                  </a:moveTo>
                  <a:cubicBezTo>
                    <a:pt x="39427" y="521464"/>
                    <a:pt x="78854" y="366032"/>
                    <a:pt x="109182" y="258366"/>
                  </a:cubicBezTo>
                  <a:cubicBezTo>
                    <a:pt x="139510" y="150700"/>
                    <a:pt x="165289" y="72604"/>
                    <a:pt x="181970" y="30903"/>
                  </a:cubicBezTo>
                  <a:cubicBezTo>
                    <a:pt x="198651" y="-10798"/>
                    <a:pt x="203958" y="-1321"/>
                    <a:pt x="209266" y="8157"/>
                  </a:cubicBezTo>
                </a:path>
              </a:pathLst>
            </a:custGeom>
            <a:noFill/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43E861F-F8B2-F346-9B05-6FA3B106BAF0}"/>
                </a:ext>
              </a:extLst>
            </p:cNvPr>
            <p:cNvCxnSpPr>
              <a:cxnSpLocks/>
              <a:stCxn id="187" idx="3"/>
            </p:cNvCxnSpPr>
            <p:nvPr/>
          </p:nvCxnSpPr>
          <p:spPr>
            <a:xfrm>
              <a:off x="5853952" y="1956179"/>
              <a:ext cx="186030" cy="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</a:ln>
            <a:effectLst/>
          </p:spPr>
        </p:cxnSp>
        <p:sp>
          <p:nvSpPr>
            <p:cNvPr id="189" name="Freeform: Shape 110">
              <a:extLst>
                <a:ext uri="{FF2B5EF4-FFF2-40B4-BE49-F238E27FC236}">
                  <a16:creationId xmlns:a16="http://schemas.microsoft.com/office/drawing/2014/main" id="{A897882E-40B3-2A4A-9CE7-0ACFDCFB6C91}"/>
                </a:ext>
              </a:extLst>
            </p:cNvPr>
            <p:cNvSpPr/>
            <p:nvPr/>
          </p:nvSpPr>
          <p:spPr>
            <a:xfrm>
              <a:off x="6035922" y="1951630"/>
              <a:ext cx="127379" cy="707211"/>
            </a:xfrm>
            <a:custGeom>
              <a:avLst/>
              <a:gdLst>
                <a:gd name="connsiteX0" fmla="*/ 0 w 127379"/>
                <a:gd name="connsiteY0" fmla="*/ 0 h 707211"/>
                <a:gd name="connsiteX1" fmla="*/ 81887 w 127379"/>
                <a:gd name="connsiteY1" fmla="*/ 627797 h 707211"/>
                <a:gd name="connsiteX2" fmla="*/ 127379 w 127379"/>
                <a:gd name="connsiteY2" fmla="*/ 677839 h 70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379" h="707211">
                  <a:moveTo>
                    <a:pt x="0" y="0"/>
                  </a:moveTo>
                  <a:cubicBezTo>
                    <a:pt x="30328" y="257412"/>
                    <a:pt x="60657" y="514824"/>
                    <a:pt x="81887" y="627797"/>
                  </a:cubicBezTo>
                  <a:cubicBezTo>
                    <a:pt x="103117" y="740770"/>
                    <a:pt x="115248" y="709304"/>
                    <a:pt x="127379" y="677839"/>
                  </a:cubicBezTo>
                </a:path>
              </a:pathLst>
            </a:custGeom>
            <a:noFill/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0F20276C-2E81-C347-8C78-E1D5EE244B1D}"/>
                </a:ext>
              </a:extLst>
            </p:cNvPr>
            <p:cNvCxnSpPr/>
            <p:nvPr/>
          </p:nvCxnSpPr>
          <p:spPr>
            <a:xfrm>
              <a:off x="6157092" y="2672162"/>
              <a:ext cx="2775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</a:ln>
            <a:effectLst/>
          </p:spPr>
        </p:cxnSp>
        <p:sp>
          <p:nvSpPr>
            <p:cNvPr id="191" name="Freeform: Shape 114">
              <a:extLst>
                <a:ext uri="{FF2B5EF4-FFF2-40B4-BE49-F238E27FC236}">
                  <a16:creationId xmlns:a16="http://schemas.microsoft.com/office/drawing/2014/main" id="{8719D002-D255-DF4E-A0E0-6CB3CFB76B34}"/>
                </a:ext>
              </a:extLst>
            </p:cNvPr>
            <p:cNvSpPr/>
            <p:nvPr/>
          </p:nvSpPr>
          <p:spPr>
            <a:xfrm>
              <a:off x="6436256" y="2112690"/>
              <a:ext cx="1987824" cy="562271"/>
            </a:xfrm>
            <a:custGeom>
              <a:avLst/>
              <a:gdLst>
                <a:gd name="connsiteX0" fmla="*/ 0 w 1987824"/>
                <a:gd name="connsiteY0" fmla="*/ 562271 h 562271"/>
                <a:gd name="connsiteX1" fmla="*/ 318448 w 1987824"/>
                <a:gd name="connsiteY1" fmla="*/ 2713 h 562271"/>
                <a:gd name="connsiteX2" fmla="*/ 559559 w 1987824"/>
                <a:gd name="connsiteY2" fmla="*/ 339358 h 562271"/>
                <a:gd name="connsiteX3" fmla="*/ 791571 w 1987824"/>
                <a:gd name="connsiteY3" fmla="*/ 107346 h 562271"/>
                <a:gd name="connsiteX4" fmla="*/ 1073624 w 1987824"/>
                <a:gd name="connsiteY4" fmla="*/ 321161 h 562271"/>
                <a:gd name="connsiteX5" fmla="*/ 1328382 w 1987824"/>
                <a:gd name="connsiteY5" fmla="*/ 52755 h 562271"/>
                <a:gd name="connsiteX6" fmla="*/ 1555845 w 1987824"/>
                <a:gd name="connsiteY6" fmla="*/ 321161 h 562271"/>
                <a:gd name="connsiteX7" fmla="*/ 1947081 w 1987824"/>
                <a:gd name="connsiteY7" fmla="*/ 166486 h 562271"/>
                <a:gd name="connsiteX8" fmla="*/ 1956179 w 1987824"/>
                <a:gd name="connsiteY8" fmla="*/ 171035 h 5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7824" h="562271">
                  <a:moveTo>
                    <a:pt x="0" y="562271"/>
                  </a:moveTo>
                  <a:cubicBezTo>
                    <a:pt x="112594" y="301068"/>
                    <a:pt x="225188" y="39865"/>
                    <a:pt x="318448" y="2713"/>
                  </a:cubicBezTo>
                  <a:cubicBezTo>
                    <a:pt x="411708" y="-34439"/>
                    <a:pt x="480705" y="321919"/>
                    <a:pt x="559559" y="339358"/>
                  </a:cubicBezTo>
                  <a:cubicBezTo>
                    <a:pt x="638413" y="356797"/>
                    <a:pt x="705894" y="110379"/>
                    <a:pt x="791571" y="107346"/>
                  </a:cubicBezTo>
                  <a:cubicBezTo>
                    <a:pt x="877248" y="104313"/>
                    <a:pt x="984156" y="330259"/>
                    <a:pt x="1073624" y="321161"/>
                  </a:cubicBezTo>
                  <a:cubicBezTo>
                    <a:pt x="1163092" y="312063"/>
                    <a:pt x="1248012" y="52755"/>
                    <a:pt x="1328382" y="52755"/>
                  </a:cubicBezTo>
                  <a:cubicBezTo>
                    <a:pt x="1408752" y="52755"/>
                    <a:pt x="1452729" y="302206"/>
                    <a:pt x="1555845" y="321161"/>
                  </a:cubicBezTo>
                  <a:cubicBezTo>
                    <a:pt x="1658961" y="340116"/>
                    <a:pt x="1880359" y="191507"/>
                    <a:pt x="1947081" y="166486"/>
                  </a:cubicBezTo>
                  <a:cubicBezTo>
                    <a:pt x="2013803" y="141465"/>
                    <a:pt x="1984991" y="156250"/>
                    <a:pt x="1956179" y="171035"/>
                  </a:cubicBezTo>
                </a:path>
              </a:pathLst>
            </a:custGeom>
            <a:noFill/>
            <a:ln w="25400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56D6C797-129A-4B4D-8DBB-81ADF63EC8B7}"/>
                </a:ext>
              </a:extLst>
            </p:cNvPr>
            <p:cNvSpPr txBox="1"/>
            <p:nvPr/>
          </p:nvSpPr>
          <p:spPr>
            <a:xfrm>
              <a:off x="5317543" y="2461045"/>
              <a:ext cx="12824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1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1B2A3B67-765A-E742-8DEF-808E4338405D}"/>
                    </a:ext>
                  </a:extLst>
                </p:cNvPr>
                <p:cNvSpPr txBox="1"/>
                <p:nvPr/>
              </p:nvSpPr>
              <p:spPr>
                <a:xfrm>
                  <a:off x="5122289" y="1780670"/>
                  <a:ext cx="441694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DC48D47C-6E64-4658-8C30-2F0FB97D0C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2289" y="1780670"/>
                  <a:ext cx="441694" cy="400110"/>
                </a:xfrm>
                <a:prstGeom prst="rect">
                  <a:avLst/>
                </a:prstGeom>
                <a:blipFill>
                  <a:blip r:embed="rId5"/>
                  <a:stretch>
                    <a:fillRect r="-27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01FF01D6-B2FF-1545-AE1D-21F33F54C13B}"/>
                </a:ext>
              </a:extLst>
            </p:cNvPr>
            <p:cNvSpPr txBox="1"/>
            <p:nvPr/>
          </p:nvSpPr>
          <p:spPr>
            <a:xfrm>
              <a:off x="5874972" y="3315997"/>
              <a:ext cx="26356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sym typeface="Arial"/>
                </a:rPr>
                <a:t>Cost on frequency deviation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89AD3EE8-FA88-0545-B0B2-8D516D371279}"/>
                </a:ext>
              </a:extLst>
            </p:cNvPr>
            <p:cNvSpPr txBox="1"/>
            <p:nvPr/>
          </p:nvSpPr>
          <p:spPr>
            <a:xfrm>
              <a:off x="5773796" y="1373768"/>
              <a:ext cx="2635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sym typeface="Arial"/>
                </a:rPr>
                <a:t>Cost on control effort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F5461553-E81D-F547-AB53-6C100EBF8687}"/>
                </a:ext>
              </a:extLst>
            </p:cNvPr>
            <p:cNvSpPr txBox="1"/>
            <p:nvPr/>
          </p:nvSpPr>
          <p:spPr>
            <a:xfrm>
              <a:off x="5846817" y="2885519"/>
              <a:ext cx="2635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sym typeface="Arial"/>
                </a:rPr>
                <a:t>+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E8785F80-E4EF-4F4F-A65D-6DA27B862375}"/>
                    </a:ext>
                  </a:extLst>
                </p:cNvPr>
                <p:cNvSpPr txBox="1"/>
                <p:nvPr/>
              </p:nvSpPr>
              <p:spPr>
                <a:xfrm>
                  <a:off x="5564468" y="3239633"/>
                  <a:ext cx="35387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Arial"/>
                              </a:rPr>
                              <m:t>𝜔</m:t>
                            </m:r>
                          </m:e>
                          <m:sub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424D72A-6FED-4CCB-B586-AA42C27638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468" y="3239633"/>
                  <a:ext cx="353879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8621" r="-3448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67CFF5B5-E52E-6C42-BBF1-12DCFCC8C8C2}"/>
                    </a:ext>
                  </a:extLst>
                </p:cNvPr>
                <p:cNvSpPr txBox="1"/>
                <p:nvPr/>
              </p:nvSpPr>
              <p:spPr>
                <a:xfrm>
                  <a:off x="5536542" y="1371465"/>
                  <a:ext cx="3154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Arial"/>
                              </a:rPr>
                              <m:t>𝑢</m:t>
                            </m:r>
                          </m:e>
                          <m:sub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594B2FF-1159-40AB-9ACD-5509A6BF8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6542" y="1371465"/>
                  <a:ext cx="31540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7692" r="-384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30CF3EAB-02FD-AD49-A259-A2E6A36CEF53}"/>
                    </a:ext>
                  </a:extLst>
                </p:cNvPr>
                <p:cNvSpPr txBox="1"/>
                <p:nvPr/>
              </p:nvSpPr>
              <p:spPr>
                <a:xfrm>
                  <a:off x="4928757" y="3834959"/>
                  <a:ext cx="58458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dPr>
                              <m:e>
                                <m:r>
                                  <a:rPr kumimoji="0" lang="en-US" sz="16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/>
                                  </a:rPr>
                                  <m:t>𝝎</m:t>
                                </m:r>
                              </m:e>
                            </m:d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Arial"/>
                              </a:rPr>
                              <m:t>∞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ECE84E9-B39E-46D0-8E7F-F92D327696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8757" y="3834959"/>
                  <a:ext cx="584584" cy="246221"/>
                </a:xfrm>
                <a:prstGeom prst="rect">
                  <a:avLst/>
                </a:prstGeom>
                <a:blipFill>
                  <a:blip r:embed="rId8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AE02632B-DEFC-1148-B1AE-398A644884FB}"/>
              </a:ext>
            </a:extLst>
          </p:cNvPr>
          <p:cNvSpPr txBox="1"/>
          <p:nvPr/>
        </p:nvSpPr>
        <p:spPr>
          <a:xfrm>
            <a:off x="2911812" y="3633956"/>
            <a:ext cx="178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kern="0" dirty="0">
                <a:solidFill>
                  <a:srgbClr val="FF0000"/>
                </a:solidFill>
                <a:latin typeface="Arial"/>
                <a:sym typeface="Arial"/>
              </a:rPr>
              <a:t>Local measurement</a:t>
            </a:r>
          </a:p>
        </p:txBody>
      </p:sp>
      <p:pic>
        <p:nvPicPr>
          <p:cNvPr id="201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4C858739-00DC-5742-88CA-BDD8A750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57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70FDA-7B15-4A42-870B-9E59B99C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2AB1B-C6BB-8F4B-A085-6B4E467A5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219200"/>
            <a:ext cx="880473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way to design nonlinear controllers</a:t>
            </a:r>
          </a:p>
          <a:p>
            <a:r>
              <a:rPr lang="en-US" dirty="0"/>
              <a:t>Guarantee stability by construction using Lyapunov theory</a:t>
            </a:r>
          </a:p>
          <a:p>
            <a:r>
              <a:rPr lang="en-US" dirty="0"/>
              <a:t>Better performance than the linear ones</a:t>
            </a:r>
          </a:p>
          <a:p>
            <a:r>
              <a:rPr lang="en-US" dirty="0"/>
              <a:t>Fast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92E53-1939-D249-A8FF-A4F70F326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7</a:t>
            </a:fld>
            <a:r>
              <a:rPr lang="en-US" altLang="ko-KR" dirty="0"/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87EFB-22AF-B346-A547-2C9E1670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217" y="2550067"/>
            <a:ext cx="4892820" cy="1807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8B13EE-E6ED-0A41-ADD3-425546CDF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213" y="2911978"/>
            <a:ext cx="2120605" cy="1359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3D58A-8B66-AD4B-8764-4C2D6675C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068" y="2956602"/>
            <a:ext cx="1433732" cy="132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8690C-15FA-0C4B-8EAE-12AA334D5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614010" y="3475256"/>
            <a:ext cx="400929" cy="203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F218BD-B2DB-D443-ADCC-C6FD436DF9D3}"/>
              </a:ext>
            </a:extLst>
          </p:cNvPr>
          <p:cNvSpPr txBox="1"/>
          <p:nvPr/>
        </p:nvSpPr>
        <p:spPr>
          <a:xfrm>
            <a:off x="3899268" y="252233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(b) Structure of the Stabilizing Controller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771D50-52E7-7747-AE62-E607D667E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299" y="4793552"/>
            <a:ext cx="2111753" cy="20175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A7D18B-4E95-AB42-B6F9-46A7BC1F1C8E}"/>
              </a:ext>
            </a:extLst>
          </p:cNvPr>
          <p:cNvSpPr txBox="1"/>
          <p:nvPr/>
        </p:nvSpPr>
        <p:spPr>
          <a:xfrm>
            <a:off x="3468669" y="4858944"/>
            <a:ext cx="1398348" cy="306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(a) Power Grid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D65F7-DB94-754B-A608-506497395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5135" y="4825555"/>
            <a:ext cx="2103902" cy="2017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98A94C-D2A1-DF47-9B4A-CED059AFF97E}"/>
              </a:ext>
            </a:extLst>
          </p:cNvPr>
          <p:cNvSpPr txBox="1"/>
          <p:nvPr/>
        </p:nvSpPr>
        <p:spPr>
          <a:xfrm>
            <a:off x="5902398" y="4858944"/>
            <a:ext cx="2329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(c) RNN based Framework for Efficient Training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CA0FDE-6AFC-8B4F-BA5D-6D58884F6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0529" y="5188435"/>
            <a:ext cx="844062" cy="717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98983F-BBAB-3541-B211-BB52DDC223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978" y="4306929"/>
            <a:ext cx="1835834" cy="534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854D5F-7F61-C940-83F1-B4AC0C2D02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8847" y="4323573"/>
            <a:ext cx="2067951" cy="527538"/>
          </a:xfrm>
          <a:prstGeom prst="rect">
            <a:avLst/>
          </a:prstGeom>
        </p:spPr>
      </p:pic>
      <p:pic>
        <p:nvPicPr>
          <p:cNvPr id="17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5FFD772F-9AD1-5A4A-9937-D415E443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560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50BB75-FB29-5745-A677-BBD8FCAF5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58" y="2687322"/>
            <a:ext cx="6929976" cy="1810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14D641-C308-024A-B779-E297E7E5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Swing Equations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A8B5B-B5F8-794E-85A1-2811C9C761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9ABF7-1658-49C3-A558-B34C1E4D3A4C}" type="slidenum">
              <a:rPr lang="en-US" altLang="ko-KR" smtClean="0"/>
              <a:pPr>
                <a:defRPr/>
              </a:pPr>
              <a:t>8</a:t>
            </a:fld>
            <a:r>
              <a:rPr lang="en-US" altLang="ko-KR" dirty="0"/>
              <a:t>/30</a:t>
            </a:r>
          </a:p>
        </p:txBody>
      </p:sp>
      <p:sp>
        <p:nvSpPr>
          <p:cNvPr id="6" name="矩形 40">
            <a:extLst>
              <a:ext uri="{FF2B5EF4-FFF2-40B4-BE49-F238E27FC236}">
                <a16:creationId xmlns:a16="http://schemas.microsoft.com/office/drawing/2014/main" id="{CAD70B20-AC84-B147-BF42-DB5B02FB2289}"/>
              </a:ext>
            </a:extLst>
          </p:cNvPr>
          <p:cNvSpPr/>
          <p:nvPr/>
        </p:nvSpPr>
        <p:spPr bwMode="blackWhite">
          <a:xfrm>
            <a:off x="1857552" y="2708642"/>
            <a:ext cx="360362" cy="382587"/>
          </a:xfrm>
          <a:prstGeom prst="rect">
            <a:avLst/>
          </a:prstGeom>
          <a:noFill/>
          <a:ln w="19050" cap="flat" cmpd="sng" algn="ctr">
            <a:solidFill>
              <a:srgbClr val="4BACC6">
                <a:lumMod val="40000"/>
                <a:lumOff val="60000"/>
              </a:srgbClr>
            </a:solidFill>
            <a:prstDash val="sysDash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kern="0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7" name="直接连接符 38">
            <a:extLst>
              <a:ext uri="{FF2B5EF4-FFF2-40B4-BE49-F238E27FC236}">
                <a16:creationId xmlns:a16="http://schemas.microsoft.com/office/drawing/2014/main" id="{E922E158-4966-7F40-A7DA-67D78DD6CA6A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2011541" y="2316527"/>
            <a:ext cx="61913" cy="3683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8" name="文本框 39">
            <a:extLst>
              <a:ext uri="{FF2B5EF4-FFF2-40B4-BE49-F238E27FC236}">
                <a16:creationId xmlns:a16="http://schemas.microsoft.com/office/drawing/2014/main" id="{9806830B-96CE-8244-9EB4-4988770B447F}"/>
              </a:ext>
            </a:extLst>
          </p:cNvPr>
          <p:cNvSpPr txBox="1"/>
          <p:nvPr/>
        </p:nvSpPr>
        <p:spPr>
          <a:xfrm>
            <a:off x="1565454" y="1948227"/>
            <a:ext cx="890587" cy="3683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Angle</a:t>
            </a:r>
            <a:endParaRPr lang="zh-CN" altLang="en-US" sz="18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40">
            <a:extLst>
              <a:ext uri="{FF2B5EF4-FFF2-40B4-BE49-F238E27FC236}">
                <a16:creationId xmlns:a16="http://schemas.microsoft.com/office/drawing/2014/main" id="{94A77116-1BD5-4E40-9C08-5D802C2DBE62}"/>
              </a:ext>
            </a:extLst>
          </p:cNvPr>
          <p:cNvSpPr/>
          <p:nvPr/>
        </p:nvSpPr>
        <p:spPr bwMode="blackWhite">
          <a:xfrm>
            <a:off x="2699308" y="2710789"/>
            <a:ext cx="328613" cy="382587"/>
          </a:xfrm>
          <a:prstGeom prst="rect">
            <a:avLst/>
          </a:prstGeom>
          <a:noFill/>
          <a:ln w="19050" cap="flat" cmpd="sng" algn="ctr">
            <a:solidFill>
              <a:srgbClr val="4BACC6">
                <a:lumMod val="40000"/>
                <a:lumOff val="60000"/>
              </a:srgbClr>
            </a:solidFill>
            <a:prstDash val="sysDash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kern="0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10" name="直接连接符 38">
            <a:extLst>
              <a:ext uri="{FF2B5EF4-FFF2-40B4-BE49-F238E27FC236}">
                <a16:creationId xmlns:a16="http://schemas.microsoft.com/office/drawing/2014/main" id="{D2A8745F-7320-814E-8BBD-BC7A3BC4F6B8}"/>
              </a:ext>
            </a:extLst>
          </p:cNvPr>
          <p:cNvCxnSpPr>
            <a:cxnSpLocks/>
          </p:cNvCxnSpPr>
          <p:nvPr/>
        </p:nvCxnSpPr>
        <p:spPr>
          <a:xfrm flipV="1">
            <a:off x="3007281" y="2271049"/>
            <a:ext cx="901700" cy="43973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1" name="文本框 39">
            <a:extLst>
              <a:ext uri="{FF2B5EF4-FFF2-40B4-BE49-F238E27FC236}">
                <a16:creationId xmlns:a16="http://schemas.microsoft.com/office/drawing/2014/main" id="{9C04AE31-EB31-DF49-966C-50FFC68B4769}"/>
              </a:ext>
            </a:extLst>
          </p:cNvPr>
          <p:cNvSpPr txBox="1"/>
          <p:nvPr/>
        </p:nvSpPr>
        <p:spPr>
          <a:xfrm>
            <a:off x="3104119" y="1920212"/>
            <a:ext cx="1471612" cy="3683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Frequency</a:t>
            </a:r>
            <a:endParaRPr lang="zh-CN" altLang="en-US" sz="18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39">
            <a:extLst>
              <a:ext uri="{FF2B5EF4-FFF2-40B4-BE49-F238E27FC236}">
                <a16:creationId xmlns:a16="http://schemas.microsoft.com/office/drawing/2014/main" id="{195A2C0D-11D3-5D42-AA89-C1BF23987A27}"/>
              </a:ext>
            </a:extLst>
          </p:cNvPr>
          <p:cNvSpPr txBox="1"/>
          <p:nvPr/>
        </p:nvSpPr>
        <p:spPr>
          <a:xfrm>
            <a:off x="5094088" y="1888462"/>
            <a:ext cx="23764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zh-CN" sz="2000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State Variables</a:t>
            </a:r>
            <a:endParaRPr lang="zh-CN" altLang="en-US" sz="2000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Arrow: Right 30">
            <a:extLst>
              <a:ext uri="{FF2B5EF4-FFF2-40B4-BE49-F238E27FC236}">
                <a16:creationId xmlns:a16="http://schemas.microsoft.com/office/drawing/2014/main" id="{802F977A-8C2D-C849-9777-2CF310104E8F}"/>
              </a:ext>
            </a:extLst>
          </p:cNvPr>
          <p:cNvSpPr/>
          <p:nvPr/>
        </p:nvSpPr>
        <p:spPr>
          <a:xfrm rot="10800000">
            <a:off x="4835326" y="2053562"/>
            <a:ext cx="406400" cy="1397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12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6" name="矩形 47">
            <a:extLst>
              <a:ext uri="{FF2B5EF4-FFF2-40B4-BE49-F238E27FC236}">
                <a16:creationId xmlns:a16="http://schemas.microsoft.com/office/drawing/2014/main" id="{2D7068A8-D12E-FD41-9158-E3FC62268A92}"/>
              </a:ext>
            </a:extLst>
          </p:cNvPr>
          <p:cNvSpPr/>
          <p:nvPr/>
        </p:nvSpPr>
        <p:spPr bwMode="blackWhite">
          <a:xfrm>
            <a:off x="1427162" y="3726031"/>
            <a:ext cx="360363" cy="342900"/>
          </a:xfrm>
          <a:prstGeom prst="rect">
            <a:avLst/>
          </a:prstGeom>
          <a:noFill/>
          <a:ln w="19050" cap="flat" cmpd="sng" algn="ctr">
            <a:solidFill>
              <a:srgbClr val="B7DEE8"/>
            </a:solidFill>
            <a:prstDash val="sysDash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ClrTx/>
            </a:pPr>
            <a:endParaRPr lang="zh-CN" altLang="en-US" sz="1200" b="1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文本框 48">
            <a:extLst>
              <a:ext uri="{FF2B5EF4-FFF2-40B4-BE49-F238E27FC236}">
                <a16:creationId xmlns:a16="http://schemas.microsoft.com/office/drawing/2014/main" id="{BBC046A5-0DC4-C646-9F1C-203781B44921}"/>
              </a:ext>
            </a:extLst>
          </p:cNvPr>
          <p:cNvSpPr txBox="1"/>
          <p:nvPr/>
        </p:nvSpPr>
        <p:spPr>
          <a:xfrm>
            <a:off x="770319" y="4494016"/>
            <a:ext cx="1192213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B7DEE8"/>
            </a:solidFill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Inertia constant</a:t>
            </a: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连接符 53">
            <a:extLst>
              <a:ext uri="{FF2B5EF4-FFF2-40B4-BE49-F238E27FC236}">
                <a16:creationId xmlns:a16="http://schemas.microsoft.com/office/drawing/2014/main" id="{130249C5-978B-A74D-AC68-D1C36D32D2B8}"/>
              </a:ext>
            </a:extLst>
          </p:cNvPr>
          <p:cNvCxnSpPr>
            <a:cxnSpLocks/>
            <a:stCxn id="17" idx="0"/>
            <a:endCxn id="16" idx="2"/>
          </p:cNvCxnSpPr>
          <p:nvPr/>
        </p:nvCxnSpPr>
        <p:spPr>
          <a:xfrm flipV="1">
            <a:off x="1366424" y="4068933"/>
            <a:ext cx="240918" cy="425083"/>
          </a:xfrm>
          <a:prstGeom prst="line">
            <a:avLst/>
          </a:prstGeom>
          <a:noFill/>
          <a:ln w="9525" cap="flat" cmpd="sng" algn="ctr">
            <a:solidFill>
              <a:srgbClr val="B7DEE8"/>
            </a:solidFill>
            <a:prstDash val="solid"/>
          </a:ln>
          <a:effectLst/>
        </p:spPr>
      </p:cxnSp>
      <p:sp>
        <p:nvSpPr>
          <p:cNvPr id="19" name="矩形 47">
            <a:extLst>
              <a:ext uri="{FF2B5EF4-FFF2-40B4-BE49-F238E27FC236}">
                <a16:creationId xmlns:a16="http://schemas.microsoft.com/office/drawing/2014/main" id="{54F8BBEE-7333-9643-8A3B-BD5B94C984D0}"/>
              </a:ext>
            </a:extLst>
          </p:cNvPr>
          <p:cNvSpPr/>
          <p:nvPr/>
        </p:nvSpPr>
        <p:spPr bwMode="blackWhite">
          <a:xfrm>
            <a:off x="5850532" y="3716826"/>
            <a:ext cx="2497102" cy="430389"/>
          </a:xfrm>
          <a:prstGeom prst="rect">
            <a:avLst/>
          </a:prstGeom>
          <a:noFill/>
          <a:ln w="19050" cap="flat" cmpd="sng" algn="ctr">
            <a:solidFill>
              <a:srgbClr val="B7DEE8"/>
            </a:solidFill>
            <a:prstDash val="sysDash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kern="0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文本框 48">
            <a:extLst>
              <a:ext uri="{FF2B5EF4-FFF2-40B4-BE49-F238E27FC236}">
                <a16:creationId xmlns:a16="http://schemas.microsoft.com/office/drawing/2014/main" id="{8D9572CB-D1C6-204C-86D3-09263DD6F06B}"/>
              </a:ext>
            </a:extLst>
          </p:cNvPr>
          <p:cNvSpPr txBox="1"/>
          <p:nvPr/>
        </p:nvSpPr>
        <p:spPr>
          <a:xfrm>
            <a:off x="6415441" y="4704852"/>
            <a:ext cx="2035465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B7DEE8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C00000"/>
                </a:solidFill>
                <a:cs typeface="Times New Roman" panose="02020603050405020304" pitchFamily="18" charset="0"/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Power flow between line (</a:t>
            </a:r>
            <a:r>
              <a:rPr lang="en-US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i,j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1" name="直接连接符 53">
            <a:extLst>
              <a:ext uri="{FF2B5EF4-FFF2-40B4-BE49-F238E27FC236}">
                <a16:creationId xmlns:a16="http://schemas.microsoft.com/office/drawing/2014/main" id="{A5942CA5-7718-BA48-874A-5184E16A0735}"/>
              </a:ext>
            </a:extLst>
          </p:cNvPr>
          <p:cNvCxnSpPr>
            <a:cxnSpLocks/>
          </p:cNvCxnSpPr>
          <p:nvPr/>
        </p:nvCxnSpPr>
        <p:spPr>
          <a:xfrm flipH="1" flipV="1">
            <a:off x="6692765" y="4156351"/>
            <a:ext cx="406318" cy="539365"/>
          </a:xfrm>
          <a:prstGeom prst="line">
            <a:avLst/>
          </a:prstGeom>
          <a:noFill/>
          <a:ln w="9525" cap="flat" cmpd="sng" algn="ctr">
            <a:solidFill>
              <a:srgbClr val="B7DEE8"/>
            </a:solidFill>
            <a:prstDash val="solid"/>
          </a:ln>
          <a:effectLst/>
        </p:spPr>
      </p:cxnSp>
      <p:sp>
        <p:nvSpPr>
          <p:cNvPr id="22" name="矩形 47">
            <a:extLst>
              <a:ext uri="{FF2B5EF4-FFF2-40B4-BE49-F238E27FC236}">
                <a16:creationId xmlns:a16="http://schemas.microsoft.com/office/drawing/2014/main" id="{606D356B-2F4E-5440-91D5-4D34E474E418}"/>
              </a:ext>
            </a:extLst>
          </p:cNvPr>
          <p:cNvSpPr/>
          <p:nvPr/>
        </p:nvSpPr>
        <p:spPr bwMode="blackWhite">
          <a:xfrm>
            <a:off x="3886188" y="3629336"/>
            <a:ext cx="1008006" cy="517878"/>
          </a:xfrm>
          <a:prstGeom prst="rect">
            <a:avLst/>
          </a:prstGeom>
          <a:noFill/>
          <a:ln w="19050" cap="flat" cmpd="sng" algn="ctr">
            <a:solidFill>
              <a:srgbClr val="C0504D">
                <a:lumMod val="60000"/>
                <a:lumOff val="40000"/>
              </a:srgbClr>
            </a:solidFill>
            <a:prstDash val="sysDash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kern="0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161A018C-43BF-FB4F-912A-25D743C25B0E}"/>
              </a:ext>
            </a:extLst>
          </p:cNvPr>
          <p:cNvSpPr txBox="1"/>
          <p:nvPr/>
        </p:nvSpPr>
        <p:spPr>
          <a:xfrm>
            <a:off x="4547312" y="2702239"/>
            <a:ext cx="4467790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C0504D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800" kern="1200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Static controller that change active power for primary frequency regulation</a:t>
            </a:r>
            <a:endParaRPr lang="zh-CN" altLang="en-US" dirty="0"/>
          </a:p>
        </p:txBody>
      </p:sp>
      <p:sp>
        <p:nvSpPr>
          <p:cNvPr id="25" name="矩形 47">
            <a:extLst>
              <a:ext uri="{FF2B5EF4-FFF2-40B4-BE49-F238E27FC236}">
                <a16:creationId xmlns:a16="http://schemas.microsoft.com/office/drawing/2014/main" id="{434D16C8-2C4B-5145-85DC-E1381C0ACC9E}"/>
              </a:ext>
            </a:extLst>
          </p:cNvPr>
          <p:cNvSpPr/>
          <p:nvPr/>
        </p:nvSpPr>
        <p:spPr bwMode="blackWhite">
          <a:xfrm>
            <a:off x="2709858" y="3719839"/>
            <a:ext cx="360363" cy="342900"/>
          </a:xfrm>
          <a:prstGeom prst="rect">
            <a:avLst/>
          </a:prstGeom>
          <a:noFill/>
          <a:ln w="19050" cap="flat" cmpd="sng" algn="ctr">
            <a:solidFill>
              <a:srgbClr val="B7DEE8"/>
            </a:solidFill>
            <a:prstDash val="sysDash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ClrTx/>
            </a:pPr>
            <a:endParaRPr lang="zh-CN" altLang="en-US" sz="1200" b="1" dirty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文本框 48">
            <a:extLst>
              <a:ext uri="{FF2B5EF4-FFF2-40B4-BE49-F238E27FC236}">
                <a16:creationId xmlns:a16="http://schemas.microsoft.com/office/drawing/2014/main" id="{D6EB3DEE-5CDF-2146-A87D-508ECC6080AD}"/>
              </a:ext>
            </a:extLst>
          </p:cNvPr>
          <p:cNvSpPr txBox="1"/>
          <p:nvPr/>
        </p:nvSpPr>
        <p:spPr>
          <a:xfrm>
            <a:off x="2522030" y="4474105"/>
            <a:ext cx="1192213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B7DEE8"/>
            </a:solidFill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Net power injection</a:t>
            </a:r>
            <a:endParaRPr lang="zh-CN" altLang="en-US" sz="1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连接符 53">
            <a:extLst>
              <a:ext uri="{FF2B5EF4-FFF2-40B4-BE49-F238E27FC236}">
                <a16:creationId xmlns:a16="http://schemas.microsoft.com/office/drawing/2014/main" id="{D7308BCC-DE88-C64D-8638-77292B4A8196}"/>
              </a:ext>
            </a:extLst>
          </p:cNvPr>
          <p:cNvCxnSpPr>
            <a:cxnSpLocks/>
            <a:stCxn id="26" idx="0"/>
            <a:endCxn id="25" idx="2"/>
          </p:cNvCxnSpPr>
          <p:nvPr/>
        </p:nvCxnSpPr>
        <p:spPr>
          <a:xfrm flipH="1" flipV="1">
            <a:off x="2890040" y="4062739"/>
            <a:ext cx="228097" cy="411364"/>
          </a:xfrm>
          <a:prstGeom prst="line">
            <a:avLst/>
          </a:prstGeom>
          <a:noFill/>
          <a:ln w="9525" cap="flat" cmpd="sng" algn="ctr">
            <a:solidFill>
              <a:srgbClr val="B7DEE8"/>
            </a:solidFill>
            <a:prstDash val="solid"/>
          </a:ln>
          <a:effectLst/>
        </p:spPr>
      </p:cxnSp>
      <p:cxnSp>
        <p:nvCxnSpPr>
          <p:cNvPr id="34" name="直接连接符 53">
            <a:extLst>
              <a:ext uri="{FF2B5EF4-FFF2-40B4-BE49-F238E27FC236}">
                <a16:creationId xmlns:a16="http://schemas.microsoft.com/office/drawing/2014/main" id="{469BFAB0-1575-A345-A6AE-667C3D19DFAC}"/>
              </a:ext>
            </a:extLst>
          </p:cNvPr>
          <p:cNvCxnSpPr>
            <a:cxnSpLocks/>
          </p:cNvCxnSpPr>
          <p:nvPr/>
        </p:nvCxnSpPr>
        <p:spPr>
          <a:xfrm flipV="1">
            <a:off x="4547314" y="3353196"/>
            <a:ext cx="528193" cy="239395"/>
          </a:xfrm>
          <a:prstGeom prst="line">
            <a:avLst/>
          </a:prstGeom>
          <a:noFill/>
          <a:ln w="9525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28" name="Picture 2" descr="http://www.washington.edu/brand/files/2014/09/W-Logo_Purple_Hex.png">
            <a:extLst>
              <a:ext uri="{FF2B5EF4-FFF2-40B4-BE49-F238E27FC236}">
                <a16:creationId xmlns:a16="http://schemas.microsoft.com/office/drawing/2014/main" id="{39AE71C9-2D5A-B847-80F9-F2525818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852" y="203001"/>
            <a:ext cx="981383" cy="66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2A67E2-72A1-EE4D-BE4C-AAADD1692174}"/>
                  </a:ext>
                </a:extLst>
              </p:cNvPr>
              <p:cNvSpPr txBox="1"/>
              <p:nvPr/>
            </p:nvSpPr>
            <p:spPr>
              <a:xfrm>
                <a:off x="382516" y="5536565"/>
                <a:ext cx="5966377" cy="904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Conventional linear droop: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Inverter: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to be designed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2A67E2-72A1-EE4D-BE4C-AAADD1692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16" y="5536565"/>
                <a:ext cx="5966377" cy="904863"/>
              </a:xfrm>
              <a:prstGeom prst="rect">
                <a:avLst/>
              </a:prstGeom>
              <a:blipFill>
                <a:blip r:embed="rId5"/>
                <a:stretch>
                  <a:fillRect l="-1702" t="-4110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250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/>
      <p:bldP spid="13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&#10;\pagestyle{empty}&#10;\usepackage{amsmath}&#10;&#10;\begin{document}&#10;\begin{align*}&#10;a&#10;\end{align*}&#10;\end{document}&#10;"/>
  <p:tag name="EMBEDFONT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7"/>
</p:tagLst>
</file>

<file path=ppt/theme/theme1.xml><?xml version="1.0" encoding="utf-8"?>
<a:theme xmlns:a="http://schemas.openxmlformats.org/drawingml/2006/main" name="1_JobTalk3">
  <a:themeElements>
    <a:clrScheme name="">
      <a:dk1>
        <a:srgbClr val="000000"/>
      </a:dk1>
      <a:lt1>
        <a:srgbClr val="FFCC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E2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JobTalk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4" tIns="45717" rIns="91434" bIns="45717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4" tIns="45717" rIns="91434" bIns="45717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  <a:cs typeface="Arial" charset="0"/>
          </a:defRPr>
        </a:defPPr>
      </a:lstStyle>
    </a:lnDef>
  </a:objectDefaults>
  <a:extraClrSchemeLst>
    <a:extraClrScheme>
      <a:clrScheme name="1_JobTalk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JobTalk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obTalk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obTalk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obTalk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obTalk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obTalk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180457</TotalTime>
  <Words>863</Words>
  <Application>Microsoft Macintosh PowerPoint</Application>
  <PresentationFormat>On-screen Show (4:3)</PresentationFormat>
  <Paragraphs>363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Cambria Math</vt:lpstr>
      <vt:lpstr>Arial</vt:lpstr>
      <vt:lpstr>굴림</vt:lpstr>
      <vt:lpstr>Times New Roman</vt:lpstr>
      <vt:lpstr>1_JobTalk3</vt:lpstr>
      <vt:lpstr>Office Theme</vt:lpstr>
      <vt:lpstr>Safe and Efficient Reinforcement Learning for Frequency Control</vt:lpstr>
      <vt:lpstr>Changing Grid</vt:lpstr>
      <vt:lpstr>Machines to Electronics</vt:lpstr>
      <vt:lpstr>Performance Degradation</vt:lpstr>
      <vt:lpstr>Frequency Response </vt:lpstr>
      <vt:lpstr>Frequency Response</vt:lpstr>
      <vt:lpstr>Challenges</vt:lpstr>
      <vt:lpstr>Contributions</vt:lpstr>
      <vt:lpstr>Swing Equations</vt:lpstr>
      <vt:lpstr>Optimization Problem</vt:lpstr>
      <vt:lpstr>Naïve Learning Approach</vt:lpstr>
      <vt:lpstr>Naïve RL Approach</vt:lpstr>
      <vt:lpstr>Stability Constraints</vt:lpstr>
      <vt:lpstr>Lyapunov Functions</vt:lpstr>
      <vt:lpstr>How do you find V?</vt:lpstr>
      <vt:lpstr>Energy Functions</vt:lpstr>
      <vt:lpstr>Lyapunov Conditions</vt:lpstr>
      <vt:lpstr>Controller Constraints</vt:lpstr>
      <vt:lpstr>Controller Constraints</vt:lpstr>
      <vt:lpstr>Neural Network Structure </vt:lpstr>
      <vt:lpstr>Neural Network Structure</vt:lpstr>
      <vt:lpstr>Training</vt:lpstr>
      <vt:lpstr>RNN for Training</vt:lpstr>
      <vt:lpstr>Simulation Setup</vt:lpstr>
      <vt:lpstr>Full Machine and Power Electronics Models</vt:lpstr>
      <vt:lpstr>Simulation Results</vt:lpstr>
      <vt:lpstr>Training Time</vt:lpstr>
      <vt:lpstr>Robustness</vt:lpstr>
      <vt:lpstr>Robustness</vt:lpstr>
      <vt:lpstr>Questions</vt:lpstr>
      <vt:lpstr>Future Questions and Conclusion</vt:lpstr>
    </vt:vector>
  </TitlesOfParts>
  <Company>UC-Berkeley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flow</dc:title>
  <dc:creator>Baosen Zhang</dc:creator>
  <cp:lastModifiedBy>Baosen Zhang</cp:lastModifiedBy>
  <cp:revision>3305</cp:revision>
  <dcterms:created xsi:type="dcterms:W3CDTF">2006-01-25T19:50:38Z</dcterms:created>
  <dcterms:modified xsi:type="dcterms:W3CDTF">2021-09-09T14:24:49Z</dcterms:modified>
</cp:coreProperties>
</file>